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6858000" cx="9144000"/>
  <p:notesSz cx="6858000" cy="9144000"/>
  <p:embeddedFontLst>
    <p:embeddedFont>
      <p:font typeface="Montserrat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0D60CF6-4918-49A0-A9D7-0421CC3B7376}">
  <a:tblStyle styleId="{50D60CF6-4918-49A0-A9D7-0421CC3B7376}" styleName="Table_0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DEE7D0"/>
          </a:solidFill>
        </a:fill>
      </a:tcStyle>
    </a:wholeTbl>
    <a:band1H>
      <a:tcTxStyle b="off" i="off"/>
    </a:band1H>
    <a:band2H>
      <a:tcTxStyle b="off" i="off"/>
      <a:tcStyle>
        <a:fill>
          <a:solidFill>
            <a:srgbClr val="EFF3E9"/>
          </a:solidFill>
        </a:fill>
      </a:tcStyle>
    </a:band2H>
    <a:band1V>
      <a:tcTxStyle b="off" i="off"/>
    </a:band1V>
    <a:band2V>
      <a:tcTxStyle b="off" i="off"/>
    </a:band2V>
    <a:lastCol>
      <a:tcTxStyle b="off" i="off"/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381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chemeClr val="accent3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381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chemeClr val="accent3"/>
          </a:solidFill>
        </a:fill>
      </a:tcStyle>
    </a:firstRow>
    <a:neCell>
      <a:tcTxStyle b="off" i="off"/>
    </a:neCell>
    <a:nwCell>
      <a:tcTxStyle b="off" i="off"/>
    </a:nwCell>
  </a:tblStyle>
  <a:tblStyle styleId="{5CA3AFDD-739A-4AA9-9BD3-8100C27243EE}" styleName="Table_1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-bold.fntdata"/><Relationship Id="rId11" Type="http://schemas.openxmlformats.org/officeDocument/2006/relationships/slide" Target="slides/slide6.xml"/><Relationship Id="rId22" Type="http://schemas.openxmlformats.org/officeDocument/2006/relationships/font" Target="fonts/Montserrat-boldItalic.fntdata"/><Relationship Id="rId10" Type="http://schemas.openxmlformats.org/officeDocument/2006/relationships/slide" Target="slides/slide5.xml"/><Relationship Id="rId21" Type="http://schemas.openxmlformats.org/officeDocument/2006/relationships/font" Target="fonts/Montserrat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Montserrat-regular.fnt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3dd470d3ea_1_8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Google Shape;55;g3dd470d3ea_1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2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2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g2f58c48071b_0_1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g2f58c48071b_0_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3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3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5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61" name="Google Shape;361;p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9" name="Google Shape;7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2f58c48071b_0_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223;g2f58c48071b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2f58c48071b_0_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g2f58c48071b_0_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p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tx">
  <p:cSld name="TITLE_AND_BODY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275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1275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–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1275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41275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–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41275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»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12750" lvl="5" marL="2743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12750" lvl="6" marL="3200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12750" lvl="7" marL="3657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12750" lvl="8" marL="4114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36138" y="6416998"/>
            <a:ext cx="250662" cy="243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>
  <p:cSld name="Title and Vertical 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Google Shape;47;p11"/>
          <p:cNvSpPr txBox="1"/>
          <p:nvPr>
            <p:ph idx="1" type="body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275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1275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–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1275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41275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–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41275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»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12750" lvl="5" marL="2743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12750" lvl="6" marL="3200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12750" lvl="7" marL="3657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12750" lvl="8" marL="4114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11"/>
          <p:cNvSpPr txBox="1"/>
          <p:nvPr>
            <p:ph idx="12" type="sldNum"/>
          </p:nvPr>
        </p:nvSpPr>
        <p:spPr>
          <a:xfrm>
            <a:off x="8436138" y="6416998"/>
            <a:ext cx="250662" cy="243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>
  <p:cSld name="Vertical Title and Tex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/>
          <p:nvPr>
            <p:ph type="title"/>
          </p:nvPr>
        </p:nvSpPr>
        <p:spPr>
          <a:xfrm>
            <a:off x="6629400" y="274643"/>
            <a:ext cx="2057400" cy="585152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1" name="Google Shape;51;p12"/>
          <p:cNvSpPr txBox="1"/>
          <p:nvPr>
            <p:ph idx="1" type="body"/>
          </p:nvPr>
        </p:nvSpPr>
        <p:spPr>
          <a:xfrm>
            <a:off x="457200" y="274643"/>
            <a:ext cx="6019800" cy="585152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275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1275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–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1275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41275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–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41275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»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12750" lvl="5" marL="2743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12750" lvl="6" marL="3200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12750" lvl="7" marL="3657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12750" lvl="8" marL="4114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12"/>
          <p:cNvSpPr txBox="1"/>
          <p:nvPr>
            <p:ph idx="12" type="sldNum"/>
          </p:nvPr>
        </p:nvSpPr>
        <p:spPr>
          <a:xfrm>
            <a:off x="8436138" y="6416998"/>
            <a:ext cx="250662" cy="243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36138" y="6416998"/>
            <a:ext cx="250662" cy="243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idx="12" type="sldNum"/>
          </p:nvPr>
        </p:nvSpPr>
        <p:spPr>
          <a:xfrm>
            <a:off x="8436138" y="6416998"/>
            <a:ext cx="250662" cy="243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/>
          <p:nvPr>
            <p:ph type="title"/>
          </p:nvPr>
        </p:nvSpPr>
        <p:spPr>
          <a:xfrm>
            <a:off x="685800" y="2130431"/>
            <a:ext cx="7772400" cy="147002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5"/>
          <p:cNvSpPr txBox="1"/>
          <p:nvPr>
            <p:ph idx="1" type="body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2900"/>
              <a:buFont typeface="Arial"/>
              <a:buNone/>
              <a:defRPr b="0" i="0" sz="2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2900"/>
              <a:buFont typeface="Arial"/>
              <a:buNone/>
              <a:defRPr b="0" i="0" sz="2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2900"/>
              <a:buFont typeface="Arial"/>
              <a:buNone/>
              <a:defRPr b="0" i="0" sz="2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2900"/>
              <a:buFont typeface="Arial"/>
              <a:buNone/>
              <a:defRPr b="0" i="0" sz="2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2900"/>
              <a:buFont typeface="Arial"/>
              <a:buNone/>
              <a:defRPr b="0" i="0" sz="2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12750" lvl="5" marL="2743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12750" lvl="6" marL="3200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12750" lvl="7" marL="3657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12750" lvl="8" marL="4114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5"/>
          <p:cNvSpPr txBox="1"/>
          <p:nvPr>
            <p:ph idx="12" type="sldNum"/>
          </p:nvPr>
        </p:nvSpPr>
        <p:spPr>
          <a:xfrm>
            <a:off x="8436138" y="6416998"/>
            <a:ext cx="250662" cy="243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 Header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/>
          <p:nvPr>
            <p:ph type="title"/>
          </p:nvPr>
        </p:nvSpPr>
        <p:spPr>
          <a:xfrm>
            <a:off x="722312" y="4406905"/>
            <a:ext cx="7772401" cy="136207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  <a:defRPr b="1" i="0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6"/>
          <p:cNvSpPr txBox="1"/>
          <p:nvPr>
            <p:ph idx="1" type="body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12750" lvl="5" marL="2743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12750" lvl="6" marL="3200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12750" lvl="7" marL="3657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12750" lvl="8" marL="4114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Google Shape;25;p6"/>
          <p:cNvSpPr txBox="1"/>
          <p:nvPr>
            <p:ph idx="12" type="sldNum"/>
          </p:nvPr>
        </p:nvSpPr>
        <p:spPr>
          <a:xfrm>
            <a:off x="8436138" y="6416998"/>
            <a:ext cx="250662" cy="243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7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7"/>
          <p:cNvSpPr txBox="1"/>
          <p:nvPr>
            <p:ph idx="1" type="body"/>
          </p:nvPr>
        </p:nvSpPr>
        <p:spPr>
          <a:xfrm>
            <a:off x="457200" y="1600206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735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Char char="•"/>
              <a:defRPr b="0" i="0" sz="2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735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Char char="–"/>
              <a:defRPr b="0" i="0" sz="2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735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Char char="•"/>
              <a:defRPr b="0" i="0" sz="2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8735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Char char="–"/>
              <a:defRPr b="0" i="0" sz="2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8735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Char char="»"/>
              <a:defRPr b="0" i="0" sz="2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12750" lvl="5" marL="2743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12750" lvl="6" marL="3200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12750" lvl="7" marL="3657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12750" lvl="8" marL="4114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Google Shape;29;p7"/>
          <p:cNvSpPr txBox="1"/>
          <p:nvPr>
            <p:ph idx="12" type="sldNum"/>
          </p:nvPr>
        </p:nvSpPr>
        <p:spPr>
          <a:xfrm>
            <a:off x="8436138" y="6416998"/>
            <a:ext cx="250662" cy="243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>
  <p:cSld name="Comparison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Google Shape;32;p8"/>
          <p:cNvSpPr txBox="1"/>
          <p:nvPr>
            <p:ph idx="1" type="body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1" i="0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1" i="0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1" i="0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1" i="0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1" i="0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12750" lvl="5" marL="2743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12750" lvl="6" marL="3200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12750" lvl="7" marL="3657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12750" lvl="8" marL="4114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Google Shape;33;p8"/>
          <p:cNvSpPr txBox="1"/>
          <p:nvPr>
            <p:ph idx="2" type="body"/>
          </p:nvPr>
        </p:nvSpPr>
        <p:spPr>
          <a:xfrm>
            <a:off x="4645028" y="1535112"/>
            <a:ext cx="4041776" cy="639763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275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1275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–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1275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41275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–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41275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»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12750" lvl="5" marL="2743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12750" lvl="6" marL="3200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12750" lvl="7" marL="3657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12750" lvl="8" marL="4114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36138" y="6416998"/>
            <a:ext cx="250662" cy="243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>
  <p:cSld name="Content with Ca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 txBox="1"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1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Google Shape;37;p9"/>
          <p:cNvSpPr txBox="1"/>
          <p:nvPr>
            <p:ph idx="1" type="body"/>
          </p:nvPr>
        </p:nvSpPr>
        <p:spPr>
          <a:xfrm>
            <a:off x="3575051" y="273056"/>
            <a:ext cx="5111751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275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1275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–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1275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41275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–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41275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»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12750" lvl="5" marL="2743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12750" lvl="6" marL="3200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12750" lvl="7" marL="3657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12750" lvl="8" marL="4114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Google Shape;38;p9"/>
          <p:cNvSpPr txBox="1"/>
          <p:nvPr>
            <p:ph idx="2" type="body"/>
          </p:nvPr>
        </p:nvSpPr>
        <p:spPr>
          <a:xfrm>
            <a:off x="457199" y="1435103"/>
            <a:ext cx="3008315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275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1275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–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1275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41275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–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41275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»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12750" lvl="5" marL="2743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12750" lvl="6" marL="3200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12750" lvl="7" marL="3657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12750" lvl="8" marL="4114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9"/>
          <p:cNvSpPr txBox="1"/>
          <p:nvPr>
            <p:ph idx="12" type="sldNum"/>
          </p:nvPr>
        </p:nvSpPr>
        <p:spPr>
          <a:xfrm>
            <a:off x="8436138" y="6416998"/>
            <a:ext cx="250662" cy="243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>
  <p:cSld name="Picture with Caption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1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Google Shape;42;p10"/>
          <p:cNvSpPr/>
          <p:nvPr>
            <p:ph idx="2" type="pic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–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–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»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10"/>
          <p:cNvSpPr txBox="1"/>
          <p:nvPr>
            <p:ph idx="1" type="body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12750" lvl="5" marL="2743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12750" lvl="6" marL="3200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12750" lvl="7" marL="3657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12750" lvl="8" marL="4114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10"/>
          <p:cNvSpPr txBox="1"/>
          <p:nvPr>
            <p:ph idx="12" type="sldNum"/>
          </p:nvPr>
        </p:nvSpPr>
        <p:spPr>
          <a:xfrm>
            <a:off x="8436138" y="6416998"/>
            <a:ext cx="250662" cy="243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0" i="0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275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1275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–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1275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41275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–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41275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»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12750" lvl="5" marL="2743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12750" lvl="6" marL="3200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12750" lvl="7" marL="3657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12750" lvl="8" marL="4114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36138" y="6416998"/>
            <a:ext cx="250662" cy="243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/>
          <p:nvPr>
            <p:ph type="title"/>
          </p:nvPr>
        </p:nvSpPr>
        <p:spPr>
          <a:xfrm>
            <a:off x="685800" y="1368431"/>
            <a:ext cx="7772400" cy="147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Marketing Scorecard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26779" y="3788151"/>
            <a:ext cx="2690444" cy="806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 txBox="1"/>
          <p:nvPr/>
        </p:nvSpPr>
        <p:spPr>
          <a:xfrm>
            <a:off x="671675" y="4690525"/>
            <a:ext cx="80406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Montserrat"/>
                <a:ea typeface="Montserrat"/>
                <a:cs typeface="Montserrat"/>
                <a:sym typeface="Montserrat"/>
              </a:rPr>
              <a:t>Andrew Dod</a:t>
            </a:r>
            <a:endParaRPr sz="18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Montserrat"/>
                <a:ea typeface="Montserrat"/>
                <a:cs typeface="Montserrat"/>
                <a:sym typeface="Montserrat"/>
              </a:rPr>
              <a:t>Chief Marketing Officer </a:t>
            </a:r>
            <a:endParaRPr sz="18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Montserrat"/>
                <a:ea typeface="Montserrat"/>
                <a:cs typeface="Montserrat"/>
                <a:sym typeface="Montserrat"/>
              </a:rPr>
              <a:t>404-432-7211</a:t>
            </a:r>
            <a:endParaRPr sz="18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Montserrat"/>
                <a:ea typeface="Montserrat"/>
                <a:cs typeface="Montserrat"/>
                <a:sym typeface="Montserrat"/>
              </a:rPr>
              <a:t>andrew@qmarq.com </a:t>
            </a:r>
            <a:endParaRPr sz="18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22"/>
          <p:cNvSpPr txBox="1"/>
          <p:nvPr>
            <p:ph idx="12" type="sldNum"/>
          </p:nvPr>
        </p:nvSpPr>
        <p:spPr>
          <a:xfrm>
            <a:off x="8436138" y="6416998"/>
            <a:ext cx="250662" cy="243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</a:pPr>
            <a:fld id="{00000000-1234-1234-1234-123412341234}" type="slidenum">
              <a:rPr b="0" i="0" lang="en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1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p22"/>
          <p:cNvSpPr/>
          <p:nvPr/>
        </p:nvSpPr>
        <p:spPr>
          <a:xfrm>
            <a:off x="146127" y="351972"/>
            <a:ext cx="7948200" cy="45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3636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Calibri"/>
              <a:buNone/>
            </a:pPr>
            <a:r>
              <a:rPr i="0" lang="en" sz="2400" u="none" cap="none" strike="noStrike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      Initiative cards</a:t>
            </a:r>
            <a:endParaRPr sz="2400">
              <a:solidFill>
                <a:srgbClr val="FF99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283" name="Google Shape;283;p22"/>
          <p:cNvGrpSpPr/>
          <p:nvPr/>
        </p:nvGrpSpPr>
        <p:grpSpPr>
          <a:xfrm>
            <a:off x="349698" y="1295398"/>
            <a:ext cx="1828801" cy="320044"/>
            <a:chOff x="0" y="-1"/>
            <a:chExt cx="1828800" cy="320042"/>
          </a:xfrm>
        </p:grpSpPr>
        <p:sp>
          <p:nvSpPr>
            <p:cNvPr id="284" name="Google Shape;284;p22"/>
            <p:cNvSpPr/>
            <p:nvPr/>
          </p:nvSpPr>
          <p:spPr>
            <a:xfrm>
              <a:off x="0" y="-1"/>
              <a:ext cx="1828800" cy="320042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100"/>
                <a:buFont typeface="Calibri"/>
                <a:buNone/>
              </a:pPr>
              <a:r>
                <a:t/>
              </a:r>
              <a:endParaRPr b="1" i="0" sz="11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285" name="Google Shape;285;p22"/>
            <p:cNvSpPr/>
            <p:nvPr/>
          </p:nvSpPr>
          <p:spPr>
            <a:xfrm>
              <a:off x="302232" y="38101"/>
              <a:ext cx="957000" cy="243900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75"/>
                <a:buFont typeface="Calibri"/>
                <a:buNone/>
              </a:pPr>
              <a:r>
                <a:rPr b="1" i="0" lang="en" sz="11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Initiative</a:t>
              </a:r>
              <a:endParaRPr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286" name="Google Shape;286;p22"/>
          <p:cNvGrpSpPr/>
          <p:nvPr/>
        </p:nvGrpSpPr>
        <p:grpSpPr>
          <a:xfrm>
            <a:off x="2251671" y="1295398"/>
            <a:ext cx="6758846" cy="320044"/>
            <a:chOff x="0" y="-1"/>
            <a:chExt cx="6758845" cy="320042"/>
          </a:xfrm>
        </p:grpSpPr>
        <p:sp>
          <p:nvSpPr>
            <p:cNvPr id="287" name="Google Shape;287;p22"/>
            <p:cNvSpPr/>
            <p:nvPr/>
          </p:nvSpPr>
          <p:spPr>
            <a:xfrm>
              <a:off x="0" y="-1"/>
              <a:ext cx="6758845" cy="320042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-3175" lvl="0" marL="3175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i="0" sz="18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288" name="Google Shape;288;p22"/>
            <p:cNvSpPr/>
            <p:nvPr/>
          </p:nvSpPr>
          <p:spPr>
            <a:xfrm>
              <a:off x="0" y="38100"/>
              <a:ext cx="6758845" cy="2438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-3175" lvl="1" marL="3175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75"/>
                <a:buFont typeface="Calibri"/>
                <a:buNone/>
              </a:pPr>
              <a:r>
                <a:rPr lang="en" sz="1100">
                  <a:latin typeface="Montserrat"/>
                  <a:ea typeface="Montserrat"/>
                  <a:cs typeface="Montserrat"/>
                  <a:sym typeface="Montserrat"/>
                </a:rPr>
                <a:t>Name</a:t>
              </a:r>
              <a:endParaRPr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289" name="Google Shape;289;p22"/>
          <p:cNvGrpSpPr/>
          <p:nvPr/>
        </p:nvGrpSpPr>
        <p:grpSpPr>
          <a:xfrm>
            <a:off x="349697" y="2418766"/>
            <a:ext cx="1828804" cy="848367"/>
            <a:chOff x="-2" y="-1"/>
            <a:chExt cx="1828802" cy="848366"/>
          </a:xfrm>
        </p:grpSpPr>
        <p:grpSp>
          <p:nvGrpSpPr>
            <p:cNvPr id="290" name="Google Shape;290;p22"/>
            <p:cNvGrpSpPr/>
            <p:nvPr/>
          </p:nvGrpSpPr>
          <p:grpSpPr>
            <a:xfrm>
              <a:off x="-2" y="-1"/>
              <a:ext cx="1828802" cy="274323"/>
              <a:chOff x="-1" y="-1"/>
              <a:chExt cx="1828800" cy="274322"/>
            </a:xfrm>
          </p:grpSpPr>
          <p:sp>
            <p:nvSpPr>
              <p:cNvPr id="291" name="Google Shape;291;p22"/>
              <p:cNvSpPr/>
              <p:nvPr/>
            </p:nvSpPr>
            <p:spPr>
              <a:xfrm>
                <a:off x="-1" y="-1"/>
                <a:ext cx="1828800" cy="274322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</p:spPr>
            <p:txBody>
              <a:bodyPr anchorCtr="0" anchor="ctr" bIns="45700" lIns="45700" spcFirstLastPara="1" rIns="45700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1100"/>
                  <a:buFont typeface="Calibri"/>
                  <a:buNone/>
                </a:pPr>
                <a:r>
                  <a:t/>
                </a:r>
                <a:endParaRPr b="1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2" name="Google Shape;292;p22"/>
              <p:cNvSpPr/>
              <p:nvPr/>
            </p:nvSpPr>
            <p:spPr>
              <a:xfrm>
                <a:off x="401005" y="93357"/>
                <a:ext cx="780600" cy="165600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</p:spPr>
            <p:txBody>
              <a:bodyPr anchorCtr="0" anchor="ctr" bIns="45700" lIns="45700" spcFirstLastPara="1" rIns="45700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275"/>
                  <a:buFont typeface="Calibri"/>
                  <a:buNone/>
                </a:pPr>
                <a:r>
                  <a:rPr b="1" i="0" lang="en" sz="1100" u="none" cap="none" strike="noStrike">
                    <a:solidFill>
                      <a:srgbClr val="FFFFFF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Owner</a:t>
                </a:r>
                <a:endParaRPr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grpSp>
          <p:nvGrpSpPr>
            <p:cNvPr id="293" name="Google Shape;293;p22"/>
            <p:cNvGrpSpPr/>
            <p:nvPr/>
          </p:nvGrpSpPr>
          <p:grpSpPr>
            <a:xfrm>
              <a:off x="-2" y="299722"/>
              <a:ext cx="1828802" cy="548643"/>
              <a:chOff x="-1" y="-1"/>
              <a:chExt cx="1828800" cy="548642"/>
            </a:xfrm>
          </p:grpSpPr>
          <p:sp>
            <p:nvSpPr>
              <p:cNvPr id="294" name="Google Shape;294;p22"/>
              <p:cNvSpPr/>
              <p:nvPr/>
            </p:nvSpPr>
            <p:spPr>
              <a:xfrm>
                <a:off x="-1" y="-1"/>
                <a:ext cx="1828800" cy="548642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</p:spPr>
            <p:txBody>
              <a:bodyPr anchorCtr="0" anchor="ctr" bIns="45700" lIns="45700" spcFirstLastPara="1" rIns="45700" wrap="square" tIns="45700">
                <a:noAutofit/>
              </a:bodyPr>
              <a:lstStyle/>
              <a:p>
                <a:pPr indent="-3175" lvl="0" marL="3175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5" name="Google Shape;295;p22"/>
              <p:cNvSpPr/>
              <p:nvPr/>
            </p:nvSpPr>
            <p:spPr>
              <a:xfrm>
                <a:off x="-1" y="152400"/>
                <a:ext cx="1828800" cy="243841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</p:spPr>
            <p:txBody>
              <a:bodyPr anchorCtr="0" anchor="ctr" bIns="45700" lIns="45700" spcFirstLastPara="1" rIns="45700" wrap="square" tIns="45700">
                <a:noAutofit/>
              </a:bodyPr>
              <a:lstStyle/>
              <a:p>
                <a:pPr indent="-3175" lvl="1" marL="3175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75"/>
                  <a:buFont typeface="Calibri"/>
                  <a:buNone/>
                </a:pPr>
                <a:r>
                  <a:rPr b="1" lang="en" sz="1100">
                    <a:solidFill>
                      <a:srgbClr val="FFFFFF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Name</a:t>
                </a:r>
                <a:endParaRPr b="1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</p:grpSp>
      <p:grpSp>
        <p:nvGrpSpPr>
          <p:cNvPr id="296" name="Google Shape;296;p22"/>
          <p:cNvGrpSpPr/>
          <p:nvPr/>
        </p:nvGrpSpPr>
        <p:grpSpPr>
          <a:xfrm>
            <a:off x="349698" y="1687828"/>
            <a:ext cx="1828801" cy="640083"/>
            <a:chOff x="0" y="-1"/>
            <a:chExt cx="1828800" cy="640082"/>
          </a:xfrm>
        </p:grpSpPr>
        <p:sp>
          <p:nvSpPr>
            <p:cNvPr id="297" name="Google Shape;297;p22"/>
            <p:cNvSpPr/>
            <p:nvPr/>
          </p:nvSpPr>
          <p:spPr>
            <a:xfrm>
              <a:off x="0" y="-1"/>
              <a:ext cx="1828800" cy="640082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100"/>
                <a:buFont typeface="Calibri"/>
                <a:buNone/>
              </a:pPr>
              <a:r>
                <a:t/>
              </a:r>
              <a:endParaRPr b="1" i="0" sz="11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298" name="Google Shape;298;p22"/>
            <p:cNvSpPr/>
            <p:nvPr/>
          </p:nvSpPr>
          <p:spPr>
            <a:xfrm>
              <a:off x="203455" y="198121"/>
              <a:ext cx="1134600" cy="243900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75"/>
                <a:buFont typeface="Calibri"/>
                <a:buNone/>
              </a:pPr>
              <a:r>
                <a:rPr b="1" i="0" lang="en" sz="11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Description</a:t>
              </a:r>
              <a:endParaRPr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aphicFrame>
        <p:nvGraphicFramePr>
          <p:cNvPr id="299" name="Google Shape;299;p22"/>
          <p:cNvGraphicFramePr/>
          <p:nvPr/>
        </p:nvGraphicFramePr>
        <p:xfrm>
          <a:off x="349698" y="433762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{50D60CF6-4918-49A0-A9D7-0421CC3B7376}</a:tableStyleId>
              </a:tblPr>
              <a:tblGrid>
                <a:gridCol w="3326075"/>
                <a:gridCol w="1869250"/>
                <a:gridCol w="1280150"/>
                <a:gridCol w="914400"/>
                <a:gridCol w="1299075"/>
              </a:tblGrid>
              <a:tr h="4448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75"/>
                        <a:buFont typeface="Helvetica Neue"/>
                        <a:buNone/>
                      </a:pPr>
                      <a:r>
                        <a:rPr lang="en" sz="1100" u="none" cap="none" strike="noStrike">
                          <a:solidFill>
                            <a:srgbClr val="FFFFFF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Main activities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 anchor="ctr"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75"/>
                        <a:buFont typeface="Helvetica Neue"/>
                        <a:buNone/>
                      </a:pPr>
                      <a:r>
                        <a:rPr lang="en" sz="1100" u="none" cap="none" strike="noStrike">
                          <a:solidFill>
                            <a:srgbClr val="FFFFFF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Start</a:t>
                      </a:r>
                      <a:br>
                        <a:rPr lang="en" sz="1100" u="none" cap="none" strike="noStrike">
                          <a:solidFill>
                            <a:srgbClr val="FFFFFF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</a:br>
                      <a:r>
                        <a:rPr lang="en" sz="1100" u="none" cap="none" strike="noStrike">
                          <a:solidFill>
                            <a:srgbClr val="FFFFFF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(plan/actual)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 anchor="ctr"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75"/>
                        <a:buFont typeface="Helvetica Neue"/>
                        <a:buNone/>
                      </a:pPr>
                      <a:r>
                        <a:rPr lang="en" sz="1100" u="none" cap="none" strike="noStrike">
                          <a:solidFill>
                            <a:srgbClr val="FFFFFF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End</a:t>
                      </a:r>
                      <a:br>
                        <a:rPr lang="en" sz="1100" u="none" cap="none" strike="noStrike">
                          <a:solidFill>
                            <a:srgbClr val="FFFFFF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</a:br>
                      <a:r>
                        <a:rPr lang="en" sz="1100" u="none" cap="none" strike="noStrike">
                          <a:solidFill>
                            <a:srgbClr val="FFFFFF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(plan/ actual)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 anchor="ctr"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75"/>
                        <a:buFont typeface="Helvetica Neue"/>
                        <a:buNone/>
                      </a:pPr>
                      <a:r>
                        <a:rPr lang="en" sz="1100" u="none" cap="none" strike="noStrike">
                          <a:solidFill>
                            <a:srgbClr val="FFFFFF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Milestone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 anchor="ctr"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75"/>
                        <a:buFont typeface="Helvetica Neue"/>
                        <a:buNone/>
                      </a:pPr>
                      <a:r>
                        <a:rPr lang="en" sz="1100" u="none" cap="none" strike="noStrike">
                          <a:solidFill>
                            <a:srgbClr val="FFFFFF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Additional Budget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 anchor="ctr"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</a:tr>
              <a:tr h="4124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75"/>
                        <a:buFont typeface="Helvetica Neue"/>
                        <a:buNone/>
                      </a:pPr>
                      <a:r>
                        <a:rPr lang="en" sz="11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xxx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75"/>
                        <a:buFont typeface="Helvetica Neue"/>
                        <a:buNone/>
                      </a:pPr>
                      <a:r>
                        <a:rPr lang="en" sz="11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xx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 anchor="ctr"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75"/>
                        <a:buFont typeface="Helvetica Neue"/>
                        <a:buNone/>
                      </a:pPr>
                      <a:r>
                        <a:rPr lang="en" sz="11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xx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 anchor="ctr"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75"/>
                        <a:buFont typeface="Helvetica Neue"/>
                        <a:buNone/>
                      </a:pPr>
                      <a:r>
                        <a:rPr lang="en" sz="11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xx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 anchor="ctr"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75"/>
                        <a:buFont typeface="Helvetica Neue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xx</a:t>
                      </a:r>
                      <a:endParaRPr i="0" sz="11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 anchor="ctr"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2F2F2"/>
                    </a:solidFill>
                  </a:tcPr>
                </a:tc>
              </a:tr>
              <a:tr h="4124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75"/>
                        <a:buFont typeface="Helvetica Neue"/>
                        <a:buNone/>
                      </a:pPr>
                      <a:r>
                        <a:rPr lang="en" sz="11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xxx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75"/>
                        <a:buFont typeface="Helvetica Neue"/>
                        <a:buNone/>
                      </a:pPr>
                      <a:r>
                        <a:rPr lang="en" sz="11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xx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75"/>
                        <a:buFont typeface="Helvetica Neue"/>
                        <a:buNone/>
                      </a:pPr>
                      <a:r>
                        <a:rPr lang="en" sz="11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xx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75"/>
                        <a:buFont typeface="Helvetica Neue"/>
                        <a:buNone/>
                      </a:pPr>
                      <a:r>
                        <a:rPr lang="en" sz="11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xx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75"/>
                        <a:buFont typeface="Helvetica Neue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xx</a:t>
                      </a:r>
                      <a:endParaRPr i="0" sz="11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 anchor="ctr">
                    <a:solidFill>
                      <a:srgbClr val="F2F2F2"/>
                    </a:solidFill>
                  </a:tcPr>
                </a:tc>
              </a:tr>
              <a:tr h="4124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75"/>
                        <a:buFont typeface="Helvetica Neue"/>
                        <a:buNone/>
                      </a:pPr>
                      <a:r>
                        <a:rPr lang="en" sz="11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xxx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75"/>
                        <a:buFont typeface="Helvetica Neue"/>
                        <a:buNone/>
                      </a:pPr>
                      <a:r>
                        <a:rPr lang="en" sz="11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xx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75"/>
                        <a:buFont typeface="Helvetica Neue"/>
                        <a:buNone/>
                      </a:pPr>
                      <a:r>
                        <a:rPr lang="en" sz="11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xx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75"/>
                        <a:buFont typeface="Helvetica Neue"/>
                        <a:buNone/>
                      </a:pPr>
                      <a:r>
                        <a:rPr lang="en" sz="11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xx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75"/>
                        <a:buFont typeface="Helvetica Neue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xx</a:t>
                      </a:r>
                      <a:endParaRPr i="0" sz="11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 anchor="ctr"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grpSp>
        <p:nvGrpSpPr>
          <p:cNvPr id="300" name="Google Shape;300;p22"/>
          <p:cNvGrpSpPr/>
          <p:nvPr/>
        </p:nvGrpSpPr>
        <p:grpSpPr>
          <a:xfrm>
            <a:off x="2254699" y="1685106"/>
            <a:ext cx="6755700" cy="640200"/>
            <a:chOff x="0" y="-1"/>
            <a:chExt cx="6755700" cy="640200"/>
          </a:xfrm>
        </p:grpSpPr>
        <p:sp>
          <p:nvSpPr>
            <p:cNvPr id="301" name="Google Shape;301;p22"/>
            <p:cNvSpPr/>
            <p:nvPr/>
          </p:nvSpPr>
          <p:spPr>
            <a:xfrm>
              <a:off x="0" y="-1"/>
              <a:ext cx="6755700" cy="6402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-3175" lvl="0" marL="3175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Calibri"/>
                <a:buNone/>
              </a:pPr>
              <a:r>
                <a:t/>
              </a:r>
              <a:endParaRPr b="0" i="0" sz="1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2" name="Google Shape;302;p22"/>
            <p:cNvSpPr/>
            <p:nvPr/>
          </p:nvSpPr>
          <p:spPr>
            <a:xfrm>
              <a:off x="0" y="198120"/>
              <a:ext cx="6755700" cy="24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-3175" lvl="1" marL="3175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75"/>
                <a:buFont typeface="Calibri"/>
                <a:buNone/>
              </a:pPr>
              <a:r>
                <a:rPr lang="en" sz="1100">
                  <a:latin typeface="Montserrat"/>
                  <a:ea typeface="Montserrat"/>
                  <a:cs typeface="Montserrat"/>
                  <a:sym typeface="Montserrat"/>
                </a:rPr>
                <a:t>In 100 words or less</a:t>
              </a:r>
              <a:endParaRPr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303" name="Google Shape;303;p22"/>
          <p:cNvGrpSpPr/>
          <p:nvPr/>
        </p:nvGrpSpPr>
        <p:grpSpPr>
          <a:xfrm>
            <a:off x="2254699" y="2418766"/>
            <a:ext cx="6762749" cy="848367"/>
            <a:chOff x="0" y="-1"/>
            <a:chExt cx="6762748" cy="848366"/>
          </a:xfrm>
        </p:grpSpPr>
        <p:grpSp>
          <p:nvGrpSpPr>
            <p:cNvPr id="304" name="Google Shape;304;p22"/>
            <p:cNvGrpSpPr/>
            <p:nvPr/>
          </p:nvGrpSpPr>
          <p:grpSpPr>
            <a:xfrm>
              <a:off x="6929" y="-1"/>
              <a:ext cx="6755819" cy="274323"/>
              <a:chOff x="0" y="-1"/>
              <a:chExt cx="6755818" cy="274322"/>
            </a:xfrm>
          </p:grpSpPr>
          <p:sp>
            <p:nvSpPr>
              <p:cNvPr id="305" name="Google Shape;305;p22"/>
              <p:cNvSpPr/>
              <p:nvPr/>
            </p:nvSpPr>
            <p:spPr>
              <a:xfrm>
                <a:off x="0" y="-1"/>
                <a:ext cx="6755818" cy="274322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</p:spPr>
            <p:txBody>
              <a:bodyPr anchorCtr="0" anchor="ctr" bIns="45700" lIns="45700" spcFirstLastPara="1" rIns="45700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1100"/>
                  <a:buFont typeface="Calibri"/>
                  <a:buNone/>
                </a:pPr>
                <a:r>
                  <a:t/>
                </a:r>
                <a:endParaRPr b="1" i="0" sz="11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306" name="Google Shape;306;p22"/>
              <p:cNvSpPr/>
              <p:nvPr/>
            </p:nvSpPr>
            <p:spPr>
              <a:xfrm>
                <a:off x="1339521" y="15233"/>
                <a:ext cx="3568800" cy="24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5700" lIns="45700" spcFirstLastPara="1" rIns="45700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275"/>
                  <a:buFont typeface="Calibri"/>
                  <a:buNone/>
                </a:pPr>
                <a:r>
                  <a:rPr b="1" i="0" lang="en" sz="1100" u="none" cap="none" strike="noStrike">
                    <a:solidFill>
                      <a:srgbClr val="FFFFFF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Involvement from other parts of the </a:t>
                </a:r>
                <a:r>
                  <a:rPr b="1" i="0" lang="en" sz="1100" u="none" cap="none" strike="noStrike">
                    <a:solidFill>
                      <a:srgbClr val="FFFFFF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business</a:t>
                </a:r>
                <a:endParaRPr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grpSp>
          <p:nvGrpSpPr>
            <p:cNvPr id="307" name="Google Shape;307;p22"/>
            <p:cNvGrpSpPr/>
            <p:nvPr/>
          </p:nvGrpSpPr>
          <p:grpSpPr>
            <a:xfrm>
              <a:off x="0" y="299722"/>
              <a:ext cx="6755819" cy="548643"/>
              <a:chOff x="0" y="-1"/>
              <a:chExt cx="6755818" cy="548642"/>
            </a:xfrm>
          </p:grpSpPr>
          <p:sp>
            <p:nvSpPr>
              <p:cNvPr id="308" name="Google Shape;308;p22"/>
              <p:cNvSpPr/>
              <p:nvPr/>
            </p:nvSpPr>
            <p:spPr>
              <a:xfrm>
                <a:off x="0" y="-1"/>
                <a:ext cx="6755818" cy="548642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45700" spcFirstLastPara="1" rIns="45700" wrap="square" tIns="45700">
                <a:noAutofit/>
              </a:bodyPr>
              <a:lstStyle/>
              <a:p>
                <a:pPr indent="-3175" lvl="0" marL="3175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309" name="Google Shape;309;p22"/>
              <p:cNvSpPr/>
              <p:nvPr/>
            </p:nvSpPr>
            <p:spPr>
              <a:xfrm>
                <a:off x="0" y="152400"/>
                <a:ext cx="6755818" cy="24384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5700" lIns="45700" spcFirstLastPara="1" rIns="45700" wrap="square" tIns="45700">
                <a:noAutofit/>
              </a:bodyPr>
              <a:lstStyle/>
              <a:p>
                <a:pPr indent="-3175" lvl="1" marL="3175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75"/>
                  <a:buFont typeface="Calibri"/>
                  <a:buNone/>
                </a:pPr>
                <a:r>
                  <a:rPr lang="en" sz="1100">
                    <a:latin typeface="Montserrat"/>
                    <a:ea typeface="Montserrat"/>
                    <a:cs typeface="Montserrat"/>
                    <a:sym typeface="Montserrat"/>
                  </a:rPr>
                  <a:t>In 50 words of less</a:t>
                </a:r>
                <a:endParaRPr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</p:grpSp>
      <p:grpSp>
        <p:nvGrpSpPr>
          <p:cNvPr id="310" name="Google Shape;310;p22"/>
          <p:cNvGrpSpPr/>
          <p:nvPr/>
        </p:nvGrpSpPr>
        <p:grpSpPr>
          <a:xfrm>
            <a:off x="349695" y="3332800"/>
            <a:ext cx="1833881" cy="858203"/>
            <a:chOff x="-2" y="-9837"/>
            <a:chExt cx="1833879" cy="858202"/>
          </a:xfrm>
        </p:grpSpPr>
        <p:sp>
          <p:nvSpPr>
            <p:cNvPr id="311" name="Google Shape;311;p22"/>
            <p:cNvSpPr/>
            <p:nvPr/>
          </p:nvSpPr>
          <p:spPr>
            <a:xfrm>
              <a:off x="5077" y="-9837"/>
              <a:ext cx="1828800" cy="243900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75"/>
                <a:buFont typeface="Calibri"/>
                <a:buNone/>
              </a:pPr>
              <a:r>
                <a:rPr b="1" i="0" lang="en" sz="11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Strategy Objectives</a:t>
              </a:r>
              <a:endParaRPr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312" name="Google Shape;312;p22"/>
            <p:cNvGrpSpPr/>
            <p:nvPr/>
          </p:nvGrpSpPr>
          <p:grpSpPr>
            <a:xfrm>
              <a:off x="-2" y="299722"/>
              <a:ext cx="1828802" cy="548643"/>
              <a:chOff x="-1" y="-1"/>
              <a:chExt cx="1828800" cy="548642"/>
            </a:xfrm>
          </p:grpSpPr>
          <p:sp>
            <p:nvSpPr>
              <p:cNvPr id="313" name="Google Shape;313;p22"/>
              <p:cNvSpPr/>
              <p:nvPr/>
            </p:nvSpPr>
            <p:spPr>
              <a:xfrm>
                <a:off x="-1" y="-1"/>
                <a:ext cx="1828800" cy="548642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45700" spcFirstLastPara="1" rIns="45700" wrap="square" tIns="45700">
                <a:noAutofit/>
              </a:bodyPr>
              <a:lstStyle/>
              <a:p>
                <a:pPr indent="-3175" lvl="0" marL="3175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314" name="Google Shape;314;p22"/>
              <p:cNvSpPr/>
              <p:nvPr/>
            </p:nvSpPr>
            <p:spPr>
              <a:xfrm>
                <a:off x="-1" y="76200"/>
                <a:ext cx="1828800" cy="39624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5700" lIns="45700" spcFirstLastPara="1" rIns="45700" wrap="square" tIns="45700">
                <a:noAutofit/>
              </a:bodyPr>
              <a:lstStyle/>
              <a:p>
                <a:pPr indent="-3175" lvl="1" marL="3175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75"/>
                  <a:buFont typeface="Calibri"/>
                  <a:buNone/>
                </a:pPr>
                <a:r>
                  <a:rPr i="0" lang="en" sz="1100" u="none" cap="none" strike="noStrike">
                    <a:solidFill>
                      <a:srgbClr val="00000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Primary: xx</a:t>
                </a:r>
                <a:endParaRPr>
                  <a:latin typeface="Montserrat"/>
                  <a:ea typeface="Montserrat"/>
                  <a:cs typeface="Montserrat"/>
                  <a:sym typeface="Montserrat"/>
                </a:endParaRPr>
              </a:p>
              <a:p>
                <a:pPr indent="-3175" lvl="1" marL="3175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75"/>
                  <a:buFont typeface="Calibri"/>
                  <a:buNone/>
                </a:pPr>
                <a:r>
                  <a:rPr i="0" lang="en" sz="1100" u="none" cap="none" strike="noStrike">
                    <a:solidFill>
                      <a:srgbClr val="00000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Secondary: xx</a:t>
                </a:r>
                <a:endParaRPr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</p:grpSp>
      <p:grpSp>
        <p:nvGrpSpPr>
          <p:cNvPr id="315" name="Google Shape;315;p22"/>
          <p:cNvGrpSpPr/>
          <p:nvPr/>
        </p:nvGrpSpPr>
        <p:grpSpPr>
          <a:xfrm>
            <a:off x="7445727" y="3342636"/>
            <a:ext cx="1571723" cy="864763"/>
            <a:chOff x="-9" y="-1"/>
            <a:chExt cx="1571722" cy="864762"/>
          </a:xfrm>
        </p:grpSpPr>
        <p:grpSp>
          <p:nvGrpSpPr>
            <p:cNvPr id="316" name="Google Shape;316;p22"/>
            <p:cNvGrpSpPr/>
            <p:nvPr/>
          </p:nvGrpSpPr>
          <p:grpSpPr>
            <a:xfrm>
              <a:off x="-9" y="-1"/>
              <a:ext cx="1571722" cy="274323"/>
              <a:chOff x="-9" y="-1"/>
              <a:chExt cx="1571721" cy="274322"/>
            </a:xfrm>
          </p:grpSpPr>
          <p:sp>
            <p:nvSpPr>
              <p:cNvPr id="317" name="Google Shape;317;p22"/>
              <p:cNvSpPr/>
              <p:nvPr/>
            </p:nvSpPr>
            <p:spPr>
              <a:xfrm>
                <a:off x="-1" y="-1"/>
                <a:ext cx="1571713" cy="274322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</p:spPr>
            <p:txBody>
              <a:bodyPr anchorCtr="0" anchor="ctr" bIns="45700" lIns="45700" spcFirstLastPara="1" rIns="45700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1100"/>
                  <a:buFont typeface="Calibri"/>
                  <a:buNone/>
                </a:pPr>
                <a:r>
                  <a:t/>
                </a:r>
                <a:endParaRPr b="1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8" name="Google Shape;318;p22"/>
              <p:cNvSpPr/>
              <p:nvPr/>
            </p:nvSpPr>
            <p:spPr>
              <a:xfrm>
                <a:off x="-9" y="15238"/>
                <a:ext cx="1185300" cy="24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5700" lIns="45700" spcFirstLastPara="1" rIns="45700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275"/>
                  <a:buFont typeface="Calibri"/>
                  <a:buNone/>
                </a:pPr>
                <a:r>
                  <a:rPr b="1" i="0" lang="en" sz="1100" u="none" cap="none" strike="noStrike">
                    <a:solidFill>
                      <a:srgbClr val="FFFFFF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Start - End</a:t>
                </a:r>
                <a:endParaRPr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grpSp>
          <p:nvGrpSpPr>
            <p:cNvPr id="319" name="Google Shape;319;p22"/>
            <p:cNvGrpSpPr/>
            <p:nvPr/>
          </p:nvGrpSpPr>
          <p:grpSpPr>
            <a:xfrm>
              <a:off x="-2" y="316374"/>
              <a:ext cx="1571715" cy="548387"/>
              <a:chOff x="-1" y="0"/>
              <a:chExt cx="1571713" cy="548385"/>
            </a:xfrm>
          </p:grpSpPr>
          <p:sp>
            <p:nvSpPr>
              <p:cNvPr id="320" name="Google Shape;320;p22"/>
              <p:cNvSpPr/>
              <p:nvPr/>
            </p:nvSpPr>
            <p:spPr>
              <a:xfrm>
                <a:off x="-1" y="0"/>
                <a:ext cx="1571713" cy="548385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45700" spcFirstLastPara="1" rIns="45700" wrap="square" tIns="45700">
                <a:noAutofit/>
              </a:bodyPr>
              <a:lstStyle/>
              <a:p>
                <a:pPr indent="-3175" lvl="0" marL="3175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Calibri"/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1" name="Google Shape;321;p22"/>
              <p:cNvSpPr/>
              <p:nvPr/>
            </p:nvSpPr>
            <p:spPr>
              <a:xfrm>
                <a:off x="-1" y="152272"/>
                <a:ext cx="1571713" cy="24384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5700" lIns="45700" spcFirstLastPara="1" rIns="45700" wrap="square" tIns="45700">
                <a:noAutofit/>
              </a:bodyPr>
              <a:lstStyle/>
              <a:p>
                <a:pPr indent="-3175" lvl="1" marL="3175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75"/>
                  <a:buFont typeface="Calibri"/>
                  <a:buNone/>
                </a:pPr>
                <a:r>
                  <a:rPr lang="en" sz="1100">
                    <a:latin typeface="Montserrat"/>
                    <a:ea typeface="Montserrat"/>
                    <a:cs typeface="Montserrat"/>
                    <a:sym typeface="Montserrat"/>
                  </a:rPr>
                  <a:t>x</a:t>
                </a:r>
                <a:r>
                  <a:rPr i="0" lang="en" sz="1100" u="none" cap="none" strike="noStrike">
                    <a:solidFill>
                      <a:srgbClr val="00000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x – xx</a:t>
                </a:r>
                <a:endParaRPr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</p:grpSp>
      <p:grpSp>
        <p:nvGrpSpPr>
          <p:cNvPr id="322" name="Google Shape;322;p22"/>
          <p:cNvGrpSpPr/>
          <p:nvPr/>
        </p:nvGrpSpPr>
        <p:grpSpPr>
          <a:xfrm>
            <a:off x="5722225" y="3342636"/>
            <a:ext cx="1656817" cy="864763"/>
            <a:chOff x="-2" y="-1"/>
            <a:chExt cx="1656816" cy="864762"/>
          </a:xfrm>
        </p:grpSpPr>
        <p:grpSp>
          <p:nvGrpSpPr>
            <p:cNvPr id="323" name="Google Shape;323;p22"/>
            <p:cNvGrpSpPr/>
            <p:nvPr/>
          </p:nvGrpSpPr>
          <p:grpSpPr>
            <a:xfrm>
              <a:off x="-2" y="-1"/>
              <a:ext cx="1656816" cy="274323"/>
              <a:chOff x="-1" y="-1"/>
              <a:chExt cx="1656814" cy="274322"/>
            </a:xfrm>
          </p:grpSpPr>
          <p:sp>
            <p:nvSpPr>
              <p:cNvPr id="324" name="Google Shape;324;p22"/>
              <p:cNvSpPr/>
              <p:nvPr/>
            </p:nvSpPr>
            <p:spPr>
              <a:xfrm>
                <a:off x="-1" y="-1"/>
                <a:ext cx="1656814" cy="274322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</p:spPr>
            <p:txBody>
              <a:bodyPr anchorCtr="0" anchor="ctr" bIns="45700" lIns="45700" spcFirstLastPara="1" rIns="45700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1100"/>
                  <a:buFont typeface="Calibri"/>
                  <a:buNone/>
                </a:pPr>
                <a:r>
                  <a:t/>
                </a:r>
                <a:endParaRPr b="1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5" name="Google Shape;325;p22"/>
              <p:cNvSpPr/>
              <p:nvPr/>
            </p:nvSpPr>
            <p:spPr>
              <a:xfrm>
                <a:off x="263700" y="15238"/>
                <a:ext cx="843000" cy="24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5700" lIns="45700" spcFirstLastPara="1" rIns="45700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275"/>
                  <a:buFont typeface="Calibri"/>
                  <a:buNone/>
                </a:pPr>
                <a:r>
                  <a:rPr b="1" i="0" lang="en" sz="1100" u="none" cap="none" strike="noStrike">
                    <a:solidFill>
                      <a:srgbClr val="FFFFFF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Budget</a:t>
                </a:r>
                <a:endParaRPr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grpSp>
          <p:nvGrpSpPr>
            <p:cNvPr id="326" name="Google Shape;326;p22"/>
            <p:cNvGrpSpPr/>
            <p:nvPr/>
          </p:nvGrpSpPr>
          <p:grpSpPr>
            <a:xfrm>
              <a:off x="-2" y="316374"/>
              <a:ext cx="1656816" cy="548387"/>
              <a:chOff x="-1" y="0"/>
              <a:chExt cx="1656814" cy="548385"/>
            </a:xfrm>
          </p:grpSpPr>
          <p:sp>
            <p:nvSpPr>
              <p:cNvPr id="327" name="Google Shape;327;p22"/>
              <p:cNvSpPr/>
              <p:nvPr/>
            </p:nvSpPr>
            <p:spPr>
              <a:xfrm>
                <a:off x="-1" y="0"/>
                <a:ext cx="1656814" cy="548385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45700" spcFirstLastPara="1" rIns="45700" wrap="square" tIns="45700">
                <a:noAutofit/>
              </a:bodyPr>
              <a:lstStyle/>
              <a:p>
                <a:pPr indent="-3175" lvl="0" marL="3175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8" name="Google Shape;328;p22"/>
              <p:cNvSpPr/>
              <p:nvPr/>
            </p:nvSpPr>
            <p:spPr>
              <a:xfrm>
                <a:off x="-1" y="152272"/>
                <a:ext cx="1656814" cy="24384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5700" lIns="45700" spcFirstLastPara="1" rIns="45700" wrap="square" tIns="45700">
                <a:noAutofit/>
              </a:bodyPr>
              <a:lstStyle/>
              <a:p>
                <a:pPr indent="-3175" lvl="1" marL="3175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75"/>
                  <a:buFont typeface="Calibri"/>
                  <a:buNone/>
                </a:pPr>
                <a:r>
                  <a:rPr i="0" lang="en" sz="1100" u="none" cap="none" strike="noStrike">
                    <a:solidFill>
                      <a:srgbClr val="00000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xx</a:t>
                </a:r>
                <a:endParaRPr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</p:grpSp>
      <p:grpSp>
        <p:nvGrpSpPr>
          <p:cNvPr id="329" name="Google Shape;329;p22"/>
          <p:cNvGrpSpPr/>
          <p:nvPr/>
        </p:nvGrpSpPr>
        <p:grpSpPr>
          <a:xfrm>
            <a:off x="3996887" y="3342636"/>
            <a:ext cx="1658646" cy="864763"/>
            <a:chOff x="0" y="-1"/>
            <a:chExt cx="1658644" cy="864762"/>
          </a:xfrm>
        </p:grpSpPr>
        <p:grpSp>
          <p:nvGrpSpPr>
            <p:cNvPr id="330" name="Google Shape;330;p22"/>
            <p:cNvGrpSpPr/>
            <p:nvPr/>
          </p:nvGrpSpPr>
          <p:grpSpPr>
            <a:xfrm>
              <a:off x="0" y="-1"/>
              <a:ext cx="1658644" cy="274323"/>
              <a:chOff x="0" y="-1"/>
              <a:chExt cx="1658643" cy="274322"/>
            </a:xfrm>
          </p:grpSpPr>
          <p:sp>
            <p:nvSpPr>
              <p:cNvPr id="331" name="Google Shape;331;p22"/>
              <p:cNvSpPr/>
              <p:nvPr/>
            </p:nvSpPr>
            <p:spPr>
              <a:xfrm>
                <a:off x="0" y="-1"/>
                <a:ext cx="1658643" cy="274322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</p:spPr>
            <p:txBody>
              <a:bodyPr anchorCtr="0" anchor="ctr" bIns="45700" lIns="45700" spcFirstLastPara="1" rIns="45700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2" name="Google Shape;332;p22"/>
              <p:cNvSpPr/>
              <p:nvPr/>
            </p:nvSpPr>
            <p:spPr>
              <a:xfrm>
                <a:off x="239264" y="15238"/>
                <a:ext cx="908700" cy="24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5700" lIns="45700" spcFirstLastPara="1" rIns="45700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275"/>
                  <a:buFont typeface="Calibri"/>
                  <a:buNone/>
                </a:pPr>
                <a:r>
                  <a:rPr b="1" i="0" lang="en" sz="1100" u="none" cap="none" strike="noStrike">
                    <a:solidFill>
                      <a:srgbClr val="FFFFFF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Urgency</a:t>
                </a:r>
                <a:endParaRPr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grpSp>
          <p:nvGrpSpPr>
            <p:cNvPr id="333" name="Google Shape;333;p22"/>
            <p:cNvGrpSpPr/>
            <p:nvPr/>
          </p:nvGrpSpPr>
          <p:grpSpPr>
            <a:xfrm>
              <a:off x="0" y="316374"/>
              <a:ext cx="1658644" cy="548387"/>
              <a:chOff x="0" y="0"/>
              <a:chExt cx="1658643" cy="548385"/>
            </a:xfrm>
          </p:grpSpPr>
          <p:sp>
            <p:nvSpPr>
              <p:cNvPr id="334" name="Google Shape;334;p22"/>
              <p:cNvSpPr/>
              <p:nvPr/>
            </p:nvSpPr>
            <p:spPr>
              <a:xfrm>
                <a:off x="0" y="0"/>
                <a:ext cx="1658643" cy="548385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45700" spcFirstLastPara="1" rIns="45700" wrap="square" tIns="45700">
                <a:noAutofit/>
              </a:bodyPr>
              <a:lstStyle/>
              <a:p>
                <a:pPr indent="-3175" lvl="0" marL="3175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5" name="Google Shape;335;p22"/>
              <p:cNvSpPr/>
              <p:nvPr/>
            </p:nvSpPr>
            <p:spPr>
              <a:xfrm>
                <a:off x="0" y="76072"/>
                <a:ext cx="1658643" cy="39624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5700" lIns="45700" spcFirstLastPara="1" rIns="45700" wrap="square" tIns="45700">
                <a:noAutofit/>
              </a:bodyPr>
              <a:lstStyle/>
              <a:p>
                <a:pPr indent="-3175" lvl="1" marL="3175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75"/>
                  <a:buFont typeface="Calibri"/>
                  <a:buNone/>
                </a:pPr>
                <a:r>
                  <a:rPr i="0" lang="en" sz="1100" u="none" cap="none" strike="noStrike">
                    <a:solidFill>
                      <a:srgbClr val="00000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Short/ middle/ </a:t>
                </a:r>
                <a:r>
                  <a:rPr lang="en" sz="1100">
                    <a:latin typeface="Montserrat"/>
                    <a:ea typeface="Montserrat"/>
                    <a:cs typeface="Montserrat"/>
                    <a:sym typeface="Montserrat"/>
                  </a:rPr>
                  <a:t>l</a:t>
                </a:r>
                <a:r>
                  <a:rPr i="0" lang="en" sz="1100" u="none" cap="none" strike="noStrike">
                    <a:solidFill>
                      <a:srgbClr val="00000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ong</a:t>
                </a:r>
                <a:endParaRPr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</p:grpSp>
      <p:grpSp>
        <p:nvGrpSpPr>
          <p:cNvPr id="336" name="Google Shape;336;p22"/>
          <p:cNvGrpSpPr/>
          <p:nvPr/>
        </p:nvGrpSpPr>
        <p:grpSpPr>
          <a:xfrm>
            <a:off x="2178501" y="3342636"/>
            <a:ext cx="1751690" cy="274323"/>
            <a:chOff x="-83202" y="-1"/>
            <a:chExt cx="1751688" cy="274322"/>
          </a:xfrm>
        </p:grpSpPr>
        <p:sp>
          <p:nvSpPr>
            <p:cNvPr id="337" name="Google Shape;337;p22"/>
            <p:cNvSpPr/>
            <p:nvPr/>
          </p:nvSpPr>
          <p:spPr>
            <a:xfrm>
              <a:off x="0" y="-1"/>
              <a:ext cx="1668486" cy="274322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100"/>
                <a:buFont typeface="Calibri"/>
                <a:buNone/>
              </a:pPr>
              <a:r>
                <a:t/>
              </a:r>
              <a:endParaRPr b="1" i="0" sz="11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8" name="Google Shape;338;p22"/>
            <p:cNvSpPr/>
            <p:nvPr/>
          </p:nvSpPr>
          <p:spPr>
            <a:xfrm>
              <a:off x="-83202" y="15238"/>
              <a:ext cx="1499100" cy="24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75"/>
                <a:buFont typeface="Calibri"/>
                <a:buNone/>
              </a:pPr>
              <a:r>
                <a:rPr b="1" i="0" lang="en" sz="11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Strategic Impact</a:t>
              </a:r>
              <a:endParaRPr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339" name="Google Shape;339;p22"/>
          <p:cNvGrpSpPr/>
          <p:nvPr/>
        </p:nvGrpSpPr>
        <p:grpSpPr>
          <a:xfrm>
            <a:off x="2261703" y="3662912"/>
            <a:ext cx="1668488" cy="548387"/>
            <a:chOff x="0" y="0"/>
            <a:chExt cx="1668486" cy="548385"/>
          </a:xfrm>
        </p:grpSpPr>
        <p:sp>
          <p:nvSpPr>
            <p:cNvPr id="340" name="Google Shape;340;p22"/>
            <p:cNvSpPr/>
            <p:nvPr/>
          </p:nvSpPr>
          <p:spPr>
            <a:xfrm>
              <a:off x="0" y="0"/>
              <a:ext cx="1668486" cy="548385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-3175" lvl="0" marL="3175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1" name="Google Shape;341;p22"/>
            <p:cNvSpPr/>
            <p:nvPr/>
          </p:nvSpPr>
          <p:spPr>
            <a:xfrm>
              <a:off x="0" y="152272"/>
              <a:ext cx="1668486" cy="2438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-3175" lvl="1" marL="3175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75"/>
                <a:buFont typeface="Calibri"/>
                <a:buNone/>
              </a:pPr>
              <a:r>
                <a:rPr i="0" lang="en" sz="1100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High/ middle/ low</a:t>
              </a:r>
              <a:endParaRPr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342" name="Google Shape;342;p22"/>
          <p:cNvGrpSpPr/>
          <p:nvPr/>
        </p:nvGrpSpPr>
        <p:grpSpPr>
          <a:xfrm>
            <a:off x="4930316" y="264151"/>
            <a:ext cx="3927380" cy="864893"/>
            <a:chOff x="0" y="0"/>
            <a:chExt cx="3927379" cy="864892"/>
          </a:xfrm>
        </p:grpSpPr>
        <p:sp>
          <p:nvSpPr>
            <p:cNvPr id="343" name="Google Shape;343;p22"/>
            <p:cNvSpPr/>
            <p:nvPr/>
          </p:nvSpPr>
          <p:spPr>
            <a:xfrm>
              <a:off x="0" y="0"/>
              <a:ext cx="3808317" cy="864892"/>
            </a:xfrm>
            <a:prstGeom prst="roundRect">
              <a:avLst>
                <a:gd fmla="val 16667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4" name="Google Shape;344;p22"/>
            <p:cNvSpPr/>
            <p:nvPr/>
          </p:nvSpPr>
          <p:spPr>
            <a:xfrm>
              <a:off x="651131" y="0"/>
              <a:ext cx="3276248" cy="7772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45700" spcFirstLastPara="1" rIns="45700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94D600"/>
                </a:buClr>
                <a:buSzPts val="350"/>
                <a:buFont typeface="Calibri"/>
                <a:buNone/>
              </a:pPr>
              <a:r>
                <a:rPr i="0" lang="en" sz="1400" u="sng" cap="none" strike="noStrike">
                  <a:solidFill>
                    <a:schemeClr val="accent6"/>
                  </a:solidFill>
                  <a:latin typeface="Montserrat"/>
                  <a:ea typeface="Montserrat"/>
                  <a:cs typeface="Montserrat"/>
                  <a:sym typeface="Montserrat"/>
                </a:rPr>
                <a:t>INSTRUCTIONS:</a:t>
              </a:r>
              <a:endPara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  <a:p>
              <a:pPr indent="0" lvl="1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"/>
                <a:buFont typeface="Calibri"/>
                <a:buNone/>
              </a:pPr>
              <a:r>
                <a:rPr i="0" lang="en" sz="1000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Please fill in this template for each initiative from the Marketing Scorecard</a:t>
              </a:r>
              <a:endParaRPr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23"/>
          <p:cNvSpPr txBox="1"/>
          <p:nvPr>
            <p:ph idx="12" type="sldNum"/>
          </p:nvPr>
        </p:nvSpPr>
        <p:spPr>
          <a:xfrm>
            <a:off x="8436138" y="6416998"/>
            <a:ext cx="250800" cy="24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</a:pPr>
            <a:fld id="{00000000-1234-1234-1234-123412341234}" type="slidenum">
              <a:rPr b="0" i="0" lang="en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1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350" name="Google Shape;350;p23"/>
          <p:cNvGraphicFramePr/>
          <p:nvPr/>
        </p:nvGraphicFramePr>
        <p:xfrm>
          <a:off x="182893" y="108117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{50D60CF6-4918-49A0-A9D7-0421CC3B7376}</a:tableStyleId>
              </a:tblPr>
              <a:tblGrid>
                <a:gridCol w="5016750"/>
                <a:gridCol w="1192700"/>
                <a:gridCol w="1263200"/>
                <a:gridCol w="1305550"/>
              </a:tblGrid>
              <a:tr h="127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50"/>
                        <a:buFont typeface="Helvetica Neue"/>
                        <a:buNone/>
                      </a:pPr>
                      <a:r>
                        <a:rPr lang="en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KPIs (Typically, 2-4 for each)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50"/>
                        <a:buFont typeface="Helvetica Neue"/>
                        <a:buNone/>
                      </a:pPr>
                      <a:r>
                        <a:rPr lang="en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Base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50"/>
                        <a:buFont typeface="Helvetica Neue"/>
                        <a:buNone/>
                      </a:pPr>
                      <a:r>
                        <a:rPr lang="en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Stretch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Reach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rPr lang="en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P1.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rPr lang="en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P2.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P3.</a:t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P4.</a:t>
                      </a:r>
                      <a:endParaRPr sz="10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P5.</a:t>
                      </a:r>
                      <a:endParaRPr sz="10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P6.</a:t>
                      </a:r>
                      <a:endParaRPr sz="10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P7.</a:t>
                      </a:r>
                      <a:endParaRPr sz="10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P8.</a:t>
                      </a:r>
                      <a:endParaRPr sz="10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P9.</a:t>
                      </a:r>
                      <a:endParaRPr sz="10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351" name="Google Shape;351;p23"/>
          <p:cNvSpPr/>
          <p:nvPr/>
        </p:nvSpPr>
        <p:spPr>
          <a:xfrm>
            <a:off x="228600" y="228599"/>
            <a:ext cx="7948200" cy="7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None/>
            </a:pPr>
            <a:r>
              <a:rPr lang="en" sz="2400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Team KPIs</a:t>
            </a:r>
            <a:endParaRPr sz="2400">
              <a:solidFill>
                <a:srgbClr val="FF99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24"/>
          <p:cNvSpPr txBox="1"/>
          <p:nvPr>
            <p:ph idx="12" type="sldNum"/>
          </p:nvPr>
        </p:nvSpPr>
        <p:spPr>
          <a:xfrm>
            <a:off x="8436138" y="6416998"/>
            <a:ext cx="250800" cy="24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</a:pPr>
            <a:fld id="{00000000-1234-1234-1234-123412341234}" type="slidenum">
              <a:rPr b="0" i="0" lang="en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1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7" name="Google Shape;357;p24"/>
          <p:cNvSpPr/>
          <p:nvPr/>
        </p:nvSpPr>
        <p:spPr>
          <a:xfrm>
            <a:off x="222327" y="275772"/>
            <a:ext cx="7948200" cy="82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i="0" lang="en" sz="2400" u="none" cap="none" strike="noStrike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 Individual</a:t>
            </a:r>
            <a:r>
              <a:rPr lang="en" sz="2400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i="0" lang="en" sz="2400" u="none" cap="none" strike="noStrike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KPIs</a:t>
            </a:r>
            <a:endParaRPr sz="2400">
              <a:solidFill>
                <a:srgbClr val="FF99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358" name="Google Shape;358;p24"/>
          <p:cNvGraphicFramePr/>
          <p:nvPr/>
        </p:nvGraphicFramePr>
        <p:xfrm>
          <a:off x="182893" y="108117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{50D60CF6-4918-49A0-A9D7-0421CC3B7376}</a:tableStyleId>
              </a:tblPr>
              <a:tblGrid>
                <a:gridCol w="5016750"/>
                <a:gridCol w="1192700"/>
                <a:gridCol w="1263200"/>
                <a:gridCol w="1305550"/>
              </a:tblGrid>
              <a:tr h="127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50"/>
                        <a:buFont typeface="Helvetica Neue"/>
                        <a:buNone/>
                      </a:pPr>
                      <a:r>
                        <a:rPr lang="en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KPIs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50"/>
                        <a:buFont typeface="Helvetica Neue"/>
                        <a:buNone/>
                      </a:pPr>
                      <a:r>
                        <a:rPr lang="en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Base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50"/>
                        <a:buFont typeface="Helvetica Neue"/>
                        <a:buNone/>
                      </a:pPr>
                      <a:r>
                        <a:rPr lang="en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Stretch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Reach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25"/>
          <p:cNvSpPr txBox="1"/>
          <p:nvPr>
            <p:ph type="title"/>
          </p:nvPr>
        </p:nvSpPr>
        <p:spPr>
          <a:xfrm>
            <a:off x="-276225" y="228600"/>
            <a:ext cx="4076700" cy="44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" sz="2400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Weekly/</a:t>
            </a:r>
            <a:r>
              <a:rPr i="0" lang="en" sz="2400" u="none" cap="none" strike="noStrike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Monthly Projections/Results</a:t>
            </a:r>
            <a:endParaRPr sz="2400">
              <a:solidFill>
                <a:srgbClr val="FF99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64" name="Google Shape;364;p25"/>
          <p:cNvSpPr/>
          <p:nvPr/>
        </p:nvSpPr>
        <p:spPr>
          <a:xfrm>
            <a:off x="117825" y="2758250"/>
            <a:ext cx="4234500" cy="1609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Montserrat"/>
              <a:buAutoNum type="arabicPeriod"/>
            </a:pPr>
            <a:r>
              <a:rPr i="0" lang="en" sz="14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Key Learnings</a:t>
            </a:r>
            <a:endParaRPr i="0" sz="14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t/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What do we see inside the results above? What’s working well, and what isn’t?</a:t>
            </a:r>
            <a:r>
              <a:rPr i="0" lang="en" sz="14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: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65" name="Google Shape;365;p25"/>
          <p:cNvSpPr/>
          <p:nvPr/>
        </p:nvSpPr>
        <p:spPr>
          <a:xfrm>
            <a:off x="117825" y="4685300"/>
            <a:ext cx="4234500" cy="1609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2.       </a:t>
            </a:r>
            <a:r>
              <a:rPr i="0" lang="en" sz="14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Recommendations:</a:t>
            </a:r>
            <a:endParaRPr i="0" sz="14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t/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What changes do we need to make?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66" name="Google Shape;366;p25"/>
          <p:cNvSpPr/>
          <p:nvPr/>
        </p:nvSpPr>
        <p:spPr>
          <a:xfrm>
            <a:off x="4602075" y="2758250"/>
            <a:ext cx="4338300" cy="1609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3.       </a:t>
            </a:r>
            <a:r>
              <a:rPr i="0" lang="en" sz="14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Dependencies:</a:t>
            </a:r>
            <a:endParaRPr i="0" sz="14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t/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Based on the recommendations, are there any key dependencies, e.g. IT team involvement, additional budget?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67" name="Google Shape;367;p25"/>
          <p:cNvSpPr/>
          <p:nvPr/>
        </p:nvSpPr>
        <p:spPr>
          <a:xfrm>
            <a:off x="4611852" y="4685300"/>
            <a:ext cx="4338300" cy="1609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4.      </a:t>
            </a:r>
            <a:r>
              <a:rPr i="0" lang="en" sz="14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Impact:</a:t>
            </a:r>
            <a:endParaRPr i="0" sz="14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t/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What do we believe will happen by implementing the recommendations?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368" name="Google Shape;368;p25" title="Forecast and Actual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57725" y="504500"/>
            <a:ext cx="4234500" cy="219685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69" name="Google Shape;369;p25"/>
          <p:cNvGraphicFramePr/>
          <p:nvPr/>
        </p:nvGraphicFramePr>
        <p:xfrm>
          <a:off x="147000" y="10287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{5CA3AFDD-739A-4AA9-9BD3-8100C27243EE}</a:tableStyleId>
              </a:tblPr>
              <a:tblGrid>
                <a:gridCol w="1058625"/>
                <a:gridCol w="1058625"/>
                <a:gridCol w="1058625"/>
                <a:gridCol w="1058625"/>
              </a:tblGrid>
              <a:tr h="251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Forecast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Actual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% Variance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Suspects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400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372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93.00%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MQLs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300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197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65.67%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SQLs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200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173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86.50%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SALs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100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87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87.00%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Closed Won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50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48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96.00%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457200" y="460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Calibri"/>
              <a:buNone/>
            </a:pPr>
            <a:r>
              <a:rPr i="0" lang="en" sz="2400" u="none" cap="none" strike="noStrike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A View to Execution</a:t>
            </a:r>
            <a:endParaRPr sz="2400">
              <a:solidFill>
                <a:srgbClr val="FF99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65" name="Google Shape;65;p14"/>
          <p:cNvCxnSpPr/>
          <p:nvPr/>
        </p:nvCxnSpPr>
        <p:spPr>
          <a:xfrm flipH="1" rot="10800000">
            <a:off x="1200458" y="1988793"/>
            <a:ext cx="1" cy="4109328"/>
          </a:xfrm>
          <a:prstGeom prst="straightConnector1">
            <a:avLst/>
          </a:prstGeom>
          <a:noFill/>
          <a:ln cap="flat" cmpd="sng" w="25400">
            <a:solidFill>
              <a:srgbClr val="664F81"/>
            </a:solidFill>
            <a:prstDash val="solid"/>
            <a:round/>
            <a:headEnd len="sm" w="sm" type="none"/>
            <a:tailEnd len="sm" w="sm" type="none"/>
          </a:ln>
          <a:effectLst>
            <a:outerShdw blurRad="38100" rotWithShape="0" dir="5400000" dist="20000">
              <a:srgbClr val="000000">
                <a:alpha val="37254"/>
              </a:srgbClr>
            </a:outerShdw>
          </a:effectLst>
        </p:spPr>
      </p:cxnSp>
      <p:cxnSp>
        <p:nvCxnSpPr>
          <p:cNvPr id="66" name="Google Shape;66;p14"/>
          <p:cNvCxnSpPr/>
          <p:nvPr/>
        </p:nvCxnSpPr>
        <p:spPr>
          <a:xfrm>
            <a:off x="1193800" y="6101425"/>
            <a:ext cx="5921643" cy="1"/>
          </a:xfrm>
          <a:prstGeom prst="straightConnector1">
            <a:avLst/>
          </a:prstGeom>
          <a:noFill/>
          <a:ln cap="flat" cmpd="sng" w="25400">
            <a:solidFill>
              <a:srgbClr val="664F81"/>
            </a:solidFill>
            <a:prstDash val="solid"/>
            <a:round/>
            <a:headEnd len="sm" w="sm" type="none"/>
            <a:tailEnd len="sm" w="sm" type="none"/>
          </a:ln>
          <a:effectLst>
            <a:outerShdw blurRad="38100" rotWithShape="0" dir="5400000" dist="20000">
              <a:srgbClr val="000000">
                <a:alpha val="37254"/>
              </a:srgbClr>
            </a:outerShdw>
          </a:effectLst>
        </p:spPr>
      </p:cxnSp>
      <p:sp>
        <p:nvSpPr>
          <p:cNvPr id="67" name="Google Shape;67;p14"/>
          <p:cNvSpPr/>
          <p:nvPr/>
        </p:nvSpPr>
        <p:spPr>
          <a:xfrm>
            <a:off x="3318921" y="6266125"/>
            <a:ext cx="676200" cy="24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5"/>
              <a:buFont typeface="Calibri"/>
              <a:buNone/>
            </a:pPr>
            <a:r>
              <a:rPr i="0" lang="en" sz="11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Time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8" name="Google Shape;68;p14"/>
          <p:cNvSpPr/>
          <p:nvPr/>
        </p:nvSpPr>
        <p:spPr>
          <a:xfrm>
            <a:off x="0" y="3363125"/>
            <a:ext cx="1088400" cy="3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5"/>
              <a:buFont typeface="Calibri"/>
              <a:buNone/>
            </a:pPr>
            <a:r>
              <a:rPr i="0" lang="en" sz="11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Financial Performance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69" name="Google Shape;69;p14"/>
          <p:cNvCxnSpPr/>
          <p:nvPr/>
        </p:nvCxnSpPr>
        <p:spPr>
          <a:xfrm flipH="1" rot="10800000">
            <a:off x="1223000" y="3746225"/>
            <a:ext cx="5956500" cy="1081800"/>
          </a:xfrm>
          <a:prstGeom prst="straightConnector1">
            <a:avLst/>
          </a:prstGeom>
          <a:noFill/>
          <a:ln cap="flat" cmpd="sng" w="254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70" name="Google Shape;70;p14"/>
          <p:cNvSpPr/>
          <p:nvPr/>
        </p:nvSpPr>
        <p:spPr>
          <a:xfrm>
            <a:off x="7220718" y="3646355"/>
            <a:ext cx="1709100" cy="24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5"/>
              <a:buFont typeface="Calibri"/>
              <a:buNone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XYZ</a:t>
            </a: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’s </a:t>
            </a:r>
            <a:r>
              <a:rPr i="0" lang="en" sz="11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Current Projected Results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71" name="Google Shape;71;p14"/>
          <p:cNvCxnSpPr/>
          <p:nvPr/>
        </p:nvCxnSpPr>
        <p:spPr>
          <a:xfrm flipH="1" rot="10800000">
            <a:off x="1226177" y="2594670"/>
            <a:ext cx="5856900" cy="2096100"/>
          </a:xfrm>
          <a:prstGeom prst="straightConnector1">
            <a:avLst/>
          </a:prstGeom>
          <a:noFill/>
          <a:ln cap="flat" cmpd="sng" w="38100">
            <a:solidFill>
              <a:srgbClr val="FF9900"/>
            </a:solidFill>
            <a:prstDash val="dashDot"/>
            <a:miter lim="8000"/>
            <a:headEnd len="sm" w="sm" type="none"/>
            <a:tailEnd len="sm" w="sm" type="none"/>
          </a:ln>
        </p:spPr>
      </p:cxnSp>
      <p:sp>
        <p:nvSpPr>
          <p:cNvPr id="72" name="Google Shape;72;p14"/>
          <p:cNvSpPr/>
          <p:nvPr/>
        </p:nvSpPr>
        <p:spPr>
          <a:xfrm>
            <a:off x="7296460" y="2311609"/>
            <a:ext cx="1796843" cy="2438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5"/>
              <a:buFont typeface="Calibri"/>
              <a:buNone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XYZ</a:t>
            </a: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’s </a:t>
            </a:r>
            <a:r>
              <a:rPr i="0" lang="en" sz="11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Potential Results by the end of 2025s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14"/>
          <p:cNvSpPr/>
          <p:nvPr/>
        </p:nvSpPr>
        <p:spPr>
          <a:xfrm>
            <a:off x="1510075" y="1130803"/>
            <a:ext cx="3118200" cy="132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</a:pPr>
            <a:r>
              <a:t/>
            </a:r>
            <a:endParaRPr b="0" i="0" sz="1300" u="sng" cap="none" strike="noStrike">
              <a:solidFill>
                <a:srgbClr val="664F8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5"/>
              <a:buFont typeface="Calibri"/>
              <a:buNone/>
            </a:pPr>
            <a:r>
              <a:rPr i="0" lang="en" sz="13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What MUST each of us </a:t>
            </a:r>
            <a:r>
              <a:rPr i="0" lang="en" sz="1300" u="sng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individually</a:t>
            </a:r>
            <a:r>
              <a:rPr i="0" lang="en" sz="13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and collectively as a </a:t>
            </a:r>
            <a:r>
              <a:rPr i="0" lang="en" sz="1300" u="sng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group</a:t>
            </a:r>
            <a:r>
              <a:rPr i="0" lang="en" sz="13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do </a:t>
            </a:r>
            <a:r>
              <a:rPr i="0" lang="en" sz="1300" u="sng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differently</a:t>
            </a:r>
            <a:r>
              <a:rPr i="0" lang="en" sz="13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tomorrow to generate ever-increasing exceptional results?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74" name="Google Shape;74;p14"/>
          <p:cNvCxnSpPr/>
          <p:nvPr/>
        </p:nvCxnSpPr>
        <p:spPr>
          <a:xfrm>
            <a:off x="3063075" y="2209499"/>
            <a:ext cx="2544850" cy="709682"/>
          </a:xfrm>
          <a:prstGeom prst="straightConnector1">
            <a:avLst/>
          </a:prstGeom>
          <a:noFill/>
          <a:ln cap="flat" cmpd="sng" w="25400">
            <a:solidFill>
              <a:srgbClr val="000000"/>
            </a:solidFill>
            <a:prstDash val="solid"/>
            <a:round/>
            <a:headEnd len="sm" w="sm" type="none"/>
            <a:tailEnd len="lg" w="lg" type="triangle"/>
          </a:ln>
        </p:spPr>
      </p:cxnSp>
      <p:sp>
        <p:nvSpPr>
          <p:cNvPr id="75" name="Google Shape;75;p14"/>
          <p:cNvSpPr txBox="1"/>
          <p:nvPr/>
        </p:nvSpPr>
        <p:spPr>
          <a:xfrm>
            <a:off x="3886200" y="4828025"/>
            <a:ext cx="1851600" cy="76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en" sz="1200">
                <a:latin typeface="Montserrat"/>
                <a:ea typeface="Montserrat"/>
                <a:cs typeface="Montserrat"/>
                <a:sym typeface="Montserrat"/>
              </a:rPr>
              <a:t>XYZ</a:t>
            </a:r>
            <a:r>
              <a:rPr lang="en" sz="1200">
                <a:latin typeface="Montserrat"/>
                <a:ea typeface="Montserrat"/>
                <a:cs typeface="Montserrat"/>
                <a:sym typeface="Montserrat"/>
              </a:rPr>
              <a:t>’s </a:t>
            </a:r>
            <a:r>
              <a:rPr i="0" lang="en" sz="12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Business</a:t>
            </a:r>
            <a:r>
              <a:rPr i="0" lang="en" sz="12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i="0" sz="12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i="0" lang="en" sz="12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as Usual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6" name="Google Shape;76;p14"/>
          <p:cNvSpPr txBox="1"/>
          <p:nvPr/>
        </p:nvSpPr>
        <p:spPr>
          <a:xfrm>
            <a:off x="5235475" y="3193725"/>
            <a:ext cx="2002500" cy="101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0" lang="en" sz="14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Behavioral change happens here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5"/>
          <p:cNvSpPr txBox="1"/>
          <p:nvPr>
            <p:ph type="title"/>
          </p:nvPr>
        </p:nvSpPr>
        <p:spPr>
          <a:xfrm>
            <a:off x="457200" y="460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i="0" lang="en" sz="2400" u="none" cap="none" strike="noStrike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Accountability Cascade</a:t>
            </a:r>
            <a:endParaRPr sz="2400">
              <a:solidFill>
                <a:srgbClr val="FF99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2" name="Google Shape;82;p15"/>
          <p:cNvSpPr/>
          <p:nvPr/>
        </p:nvSpPr>
        <p:spPr>
          <a:xfrm>
            <a:off x="289550" y="1335125"/>
            <a:ext cx="6846600" cy="5154900"/>
          </a:xfrm>
          <a:prstGeom prst="triangle">
            <a:avLst>
              <a:gd fmla="val 50000" name="adj"/>
            </a:avLst>
          </a:prstGeom>
          <a:solidFill>
            <a:schemeClr val="lt1"/>
          </a:solidFill>
          <a:ln cap="flat" cmpd="sng" w="7620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15"/>
          <p:cNvSpPr txBox="1"/>
          <p:nvPr/>
        </p:nvSpPr>
        <p:spPr>
          <a:xfrm>
            <a:off x="3110850" y="1658963"/>
            <a:ext cx="1245900" cy="76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i="0" lang="en" sz="12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Mi</a:t>
            </a:r>
            <a:r>
              <a:rPr i="0" lang="en" sz="12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ss</a:t>
            </a:r>
            <a:r>
              <a:rPr i="0" lang="en" sz="12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ion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4" name="Google Shape;84;p15"/>
          <p:cNvSpPr txBox="1"/>
          <p:nvPr/>
        </p:nvSpPr>
        <p:spPr>
          <a:xfrm>
            <a:off x="3110850" y="2122163"/>
            <a:ext cx="1245900" cy="76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i="0" lang="en" sz="12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Vision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5" name="Google Shape;85;p15"/>
          <p:cNvSpPr txBox="1"/>
          <p:nvPr/>
        </p:nvSpPr>
        <p:spPr>
          <a:xfrm>
            <a:off x="3110850" y="2527713"/>
            <a:ext cx="1245900" cy="76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i="0" lang="en" sz="12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Values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6" name="Google Shape;86;p15"/>
          <p:cNvSpPr txBox="1"/>
          <p:nvPr/>
        </p:nvSpPr>
        <p:spPr>
          <a:xfrm>
            <a:off x="3110850" y="2996263"/>
            <a:ext cx="1245900" cy="76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i="0" lang="en" sz="12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Brand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7" name="Google Shape;87;p15"/>
          <p:cNvSpPr txBox="1"/>
          <p:nvPr/>
        </p:nvSpPr>
        <p:spPr>
          <a:xfrm>
            <a:off x="2804150" y="3480163"/>
            <a:ext cx="2068800" cy="76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i="0" lang="en" sz="12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Business</a:t>
            </a:r>
            <a:r>
              <a:rPr i="0" lang="en" sz="12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Plan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8" name="Google Shape;88;p15"/>
          <p:cNvSpPr txBox="1"/>
          <p:nvPr/>
        </p:nvSpPr>
        <p:spPr>
          <a:xfrm>
            <a:off x="2266950" y="3929738"/>
            <a:ext cx="3059400" cy="76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i="0" lang="en" sz="12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Marketing Strategy and Plan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9" name="Google Shape;89;p15"/>
          <p:cNvSpPr txBox="1"/>
          <p:nvPr/>
        </p:nvSpPr>
        <p:spPr>
          <a:xfrm>
            <a:off x="2777475" y="4390763"/>
            <a:ext cx="2068800" cy="76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i="0" lang="en" sz="12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Marketing Initiatives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0" name="Google Shape;90;p15"/>
          <p:cNvSpPr txBox="1"/>
          <p:nvPr/>
        </p:nvSpPr>
        <p:spPr>
          <a:xfrm>
            <a:off x="2806050" y="4806038"/>
            <a:ext cx="2068800" cy="76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i="0" lang="en" sz="12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Major Action Items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1" name="Google Shape;91;p15"/>
          <p:cNvSpPr txBox="1"/>
          <p:nvPr/>
        </p:nvSpPr>
        <p:spPr>
          <a:xfrm>
            <a:off x="2729850" y="5259438"/>
            <a:ext cx="2068800" cy="76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i="0" lang="en" sz="12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Milestones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2" name="Google Shape;92;p15"/>
          <p:cNvSpPr txBox="1"/>
          <p:nvPr/>
        </p:nvSpPr>
        <p:spPr>
          <a:xfrm>
            <a:off x="2724125" y="5655688"/>
            <a:ext cx="2068800" cy="76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i="0" lang="en" sz="12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Team KPIs/Financials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3" name="Google Shape;93;p15"/>
          <p:cNvSpPr txBox="1"/>
          <p:nvPr/>
        </p:nvSpPr>
        <p:spPr>
          <a:xfrm>
            <a:off x="2266950" y="6107450"/>
            <a:ext cx="2941500" cy="76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i="0" lang="en" sz="12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Individual KPIs/Financials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4" name="Google Shape;94;p15"/>
          <p:cNvSpPr/>
          <p:nvPr/>
        </p:nvSpPr>
        <p:spPr>
          <a:xfrm>
            <a:off x="4762500" y="1399025"/>
            <a:ext cx="445800" cy="1463100"/>
          </a:xfrm>
          <a:prstGeom prst="rightBrace">
            <a:avLst>
              <a:gd fmla="val 8333" name="adj1"/>
              <a:gd fmla="val 50000" name="adj2"/>
            </a:avLst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5"/>
          <p:cNvSpPr txBox="1"/>
          <p:nvPr/>
        </p:nvSpPr>
        <p:spPr>
          <a:xfrm>
            <a:off x="5208300" y="1936225"/>
            <a:ext cx="2393400" cy="76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i="0" lang="en" sz="12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Why we exist and for what purpose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6" name="Google Shape;96;p15"/>
          <p:cNvSpPr/>
          <p:nvPr/>
        </p:nvSpPr>
        <p:spPr>
          <a:xfrm>
            <a:off x="5825500" y="2996275"/>
            <a:ext cx="445800" cy="1251900"/>
          </a:xfrm>
          <a:prstGeom prst="rightBrace">
            <a:avLst>
              <a:gd fmla="val 8333" name="adj1"/>
              <a:gd fmla="val 50000" name="adj2"/>
            </a:avLst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5"/>
          <p:cNvSpPr txBox="1"/>
          <p:nvPr/>
        </p:nvSpPr>
        <p:spPr>
          <a:xfrm>
            <a:off x="6427500" y="3403975"/>
            <a:ext cx="2393400" cy="76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i="0" lang="en" sz="12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How we will market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8" name="Google Shape;98;p15"/>
          <p:cNvSpPr/>
          <p:nvPr/>
        </p:nvSpPr>
        <p:spPr>
          <a:xfrm>
            <a:off x="6358900" y="4520275"/>
            <a:ext cx="445800" cy="768000"/>
          </a:xfrm>
          <a:prstGeom prst="rightBrace">
            <a:avLst>
              <a:gd fmla="val 8333" name="adj1"/>
              <a:gd fmla="val 50000" name="adj2"/>
            </a:avLst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5"/>
          <p:cNvSpPr txBox="1"/>
          <p:nvPr/>
        </p:nvSpPr>
        <p:spPr>
          <a:xfrm>
            <a:off x="6884700" y="4699375"/>
            <a:ext cx="2393400" cy="76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i="0" lang="en" sz="12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What we will do (and NOT do)</a:t>
            </a:r>
            <a:endParaRPr i="0" sz="12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0" name="Google Shape;100;p15"/>
          <p:cNvSpPr/>
          <p:nvPr/>
        </p:nvSpPr>
        <p:spPr>
          <a:xfrm>
            <a:off x="7120900" y="5282275"/>
            <a:ext cx="445800" cy="1207800"/>
          </a:xfrm>
          <a:prstGeom prst="rightBrace">
            <a:avLst>
              <a:gd fmla="val 8333" name="adj1"/>
              <a:gd fmla="val 50000" name="adj2"/>
            </a:avLst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5"/>
          <p:cNvSpPr txBox="1"/>
          <p:nvPr/>
        </p:nvSpPr>
        <p:spPr>
          <a:xfrm>
            <a:off x="7494300" y="5613775"/>
            <a:ext cx="1649700" cy="76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i="0" lang="en" sz="12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By what means will we measure our progre</a:t>
            </a:r>
            <a:r>
              <a:rPr i="0" lang="en" sz="12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ss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6"/>
          <p:cNvSpPr txBox="1"/>
          <p:nvPr>
            <p:ph idx="12" type="sldNum"/>
          </p:nvPr>
        </p:nvSpPr>
        <p:spPr>
          <a:xfrm>
            <a:off x="8436138" y="6416998"/>
            <a:ext cx="250662" cy="243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</a:pPr>
            <a:fld id="{00000000-1234-1234-1234-123412341234}" type="slidenum">
              <a:rPr b="0" i="0" lang="en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1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6"/>
          <p:cNvSpPr/>
          <p:nvPr/>
        </p:nvSpPr>
        <p:spPr>
          <a:xfrm>
            <a:off x="69927" y="47172"/>
            <a:ext cx="7948200" cy="82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Calibri"/>
              <a:buNone/>
            </a:pPr>
            <a:r>
              <a:rPr i="0" lang="en" sz="2400" u="none" cap="none" strike="noStrike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    Marketing Change Agenda</a:t>
            </a:r>
            <a:endParaRPr sz="2400">
              <a:solidFill>
                <a:srgbClr val="FF99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8" name="Google Shape;108;p16"/>
          <p:cNvSpPr/>
          <p:nvPr/>
        </p:nvSpPr>
        <p:spPr>
          <a:xfrm>
            <a:off x="4014058" y="2548742"/>
            <a:ext cx="980100" cy="447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07588" y="0"/>
                </a:lnTo>
                <a:lnTo>
                  <a:pt x="120000" y="60000"/>
                </a:lnTo>
                <a:lnTo>
                  <a:pt x="107588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9900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"/>
              <a:buFont typeface="Calibri"/>
              <a:buNone/>
            </a:pPr>
            <a:r>
              <a:rPr i="0" lang="en" sz="10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Brand and Awarene</a:t>
            </a:r>
            <a:r>
              <a:rPr i="0" lang="en" sz="10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ss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9" name="Google Shape;109;p16"/>
          <p:cNvSpPr/>
          <p:nvPr/>
        </p:nvSpPr>
        <p:spPr>
          <a:xfrm>
            <a:off x="179511" y="1204368"/>
            <a:ext cx="3093600" cy="44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Calibri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As is</a:t>
            </a:r>
            <a:endParaRPr sz="18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0" name="Google Shape;110;p16"/>
          <p:cNvSpPr/>
          <p:nvPr/>
        </p:nvSpPr>
        <p:spPr>
          <a:xfrm>
            <a:off x="5398687" y="1204368"/>
            <a:ext cx="3109200" cy="44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Calibri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To be </a:t>
            </a:r>
            <a:r>
              <a:rPr b="1" lang="en" sz="1800">
                <a:latin typeface="Montserrat"/>
                <a:ea typeface="Montserrat"/>
                <a:cs typeface="Montserrat"/>
                <a:sym typeface="Montserrat"/>
              </a:rPr>
              <a:t>by end of</a:t>
            </a:r>
            <a:r>
              <a:rPr b="1" i="0" lang="en" sz="18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20</a:t>
            </a:r>
            <a:r>
              <a:rPr b="1" lang="en" sz="1800">
                <a:latin typeface="Montserrat"/>
                <a:ea typeface="Montserrat"/>
                <a:cs typeface="Montserrat"/>
                <a:sym typeface="Montserrat"/>
              </a:rPr>
              <a:t>25</a:t>
            </a:r>
            <a:endParaRPr b="1" sz="18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1" name="Google Shape;111;p16"/>
          <p:cNvSpPr/>
          <p:nvPr/>
        </p:nvSpPr>
        <p:spPr>
          <a:xfrm>
            <a:off x="4014058" y="3286061"/>
            <a:ext cx="980100" cy="447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07588" y="0"/>
                </a:lnTo>
                <a:lnTo>
                  <a:pt x="120000" y="60000"/>
                </a:lnTo>
                <a:lnTo>
                  <a:pt x="107588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9900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"/>
              <a:buFont typeface="Calibri"/>
              <a:buNone/>
            </a:pPr>
            <a:r>
              <a:rPr i="0" lang="en" sz="10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Lead Generation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2" name="Google Shape;112;p16"/>
          <p:cNvSpPr/>
          <p:nvPr/>
        </p:nvSpPr>
        <p:spPr>
          <a:xfrm>
            <a:off x="4014058" y="4002916"/>
            <a:ext cx="980100" cy="447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07588" y="0"/>
                </a:lnTo>
                <a:lnTo>
                  <a:pt x="120000" y="60000"/>
                </a:lnTo>
                <a:lnTo>
                  <a:pt x="107588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9900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"/>
              <a:buFont typeface="Calibri"/>
              <a:buNone/>
            </a:pPr>
            <a:r>
              <a:rPr i="0" lang="en" sz="10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Empathy and Nurture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3" name="Google Shape;113;p16"/>
          <p:cNvSpPr/>
          <p:nvPr/>
        </p:nvSpPr>
        <p:spPr>
          <a:xfrm>
            <a:off x="4014058" y="4691904"/>
            <a:ext cx="980100" cy="447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07588" y="0"/>
                </a:lnTo>
                <a:lnTo>
                  <a:pt x="120000" y="60000"/>
                </a:lnTo>
                <a:lnTo>
                  <a:pt x="107588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9900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"/>
              <a:buFont typeface="Calibri"/>
              <a:buNone/>
            </a:pPr>
            <a:r>
              <a:rPr i="0" lang="en" sz="10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Business</a:t>
            </a:r>
            <a:r>
              <a:rPr i="0" lang="en" sz="10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 Development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4" name="Google Shape;114;p16"/>
          <p:cNvSpPr/>
          <p:nvPr/>
        </p:nvSpPr>
        <p:spPr>
          <a:xfrm>
            <a:off x="4014058" y="5304691"/>
            <a:ext cx="980100" cy="447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07588" y="0"/>
                </a:lnTo>
                <a:lnTo>
                  <a:pt x="120000" y="60000"/>
                </a:lnTo>
                <a:lnTo>
                  <a:pt x="107588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9900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"/>
              <a:buFont typeface="Calibri"/>
              <a:buNone/>
            </a:pPr>
            <a:r>
              <a:rPr i="0" lang="en" sz="10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Post Sale Engagement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5" name="Google Shape;115;p16"/>
          <p:cNvSpPr/>
          <p:nvPr/>
        </p:nvSpPr>
        <p:spPr>
          <a:xfrm>
            <a:off x="4014058" y="6004102"/>
            <a:ext cx="980100" cy="447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07588" y="0"/>
                </a:lnTo>
                <a:lnTo>
                  <a:pt x="120000" y="60000"/>
                </a:lnTo>
                <a:lnTo>
                  <a:pt x="107588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9900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"/>
              <a:buFont typeface="Calibri"/>
              <a:buNone/>
            </a:pPr>
            <a:r>
              <a:rPr i="0" lang="en" sz="10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Brand Champions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6" name="Google Shape;116;p16"/>
          <p:cNvSpPr/>
          <p:nvPr/>
        </p:nvSpPr>
        <p:spPr>
          <a:xfrm>
            <a:off x="4014058" y="1804018"/>
            <a:ext cx="980100" cy="447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07588" y="0"/>
                </a:lnTo>
                <a:lnTo>
                  <a:pt x="120000" y="60000"/>
                </a:lnTo>
                <a:lnTo>
                  <a:pt x="107588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9900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"/>
              <a:buFont typeface="Calibri"/>
              <a:buNone/>
            </a:pPr>
            <a:r>
              <a:rPr i="0" lang="en" sz="10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Strategy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117" name="Google Shape;117;p16"/>
          <p:cNvGraphicFramePr/>
          <p:nvPr/>
        </p:nvGraphicFramePr>
        <p:xfrm>
          <a:off x="293311" y="1714376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{50D60CF6-4918-49A0-A9D7-0421CC3B7376}</a:tableStyleId>
              </a:tblPr>
              <a:tblGrid>
                <a:gridCol w="3517750"/>
              </a:tblGrid>
              <a:tr h="695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0" marB="0" marR="0" marL="0">
                    <a:solidFill>
                      <a:schemeClr val="accent6"/>
                    </a:solidFill>
                  </a:tcPr>
                </a:tc>
              </a:tr>
              <a:tr h="695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 sz="1000" u="none" cap="none" strike="noStrike"/>
                    </a:p>
                  </a:txBody>
                  <a:tcPr marT="0" marB="0" marR="0" marL="0">
                    <a:solidFill>
                      <a:srgbClr val="D9D9D9"/>
                    </a:solidFill>
                  </a:tcPr>
                </a:tc>
              </a:tr>
              <a:tr h="695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0">
                    <a:solidFill>
                      <a:schemeClr val="accent6"/>
                    </a:solidFill>
                  </a:tcPr>
                </a:tc>
              </a:tr>
              <a:tr h="695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0">
                    <a:solidFill>
                      <a:srgbClr val="D9D9D9"/>
                    </a:solidFill>
                  </a:tcPr>
                </a:tc>
              </a:tr>
              <a:tr h="695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0">
                    <a:solidFill>
                      <a:schemeClr val="accent6"/>
                    </a:solidFill>
                  </a:tcPr>
                </a:tc>
              </a:tr>
              <a:tr h="695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0">
                    <a:solidFill>
                      <a:srgbClr val="D9D9D9"/>
                    </a:solidFill>
                  </a:tcPr>
                </a:tc>
              </a:tr>
              <a:tr h="695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0"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8" name="Google Shape;118;p16"/>
          <p:cNvGraphicFramePr/>
          <p:nvPr/>
        </p:nvGraphicFramePr>
        <p:xfrm>
          <a:off x="5125611" y="1714376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{50D60CF6-4918-49A0-A9D7-0421CC3B7376}</a:tableStyleId>
              </a:tblPr>
              <a:tblGrid>
                <a:gridCol w="3517700"/>
              </a:tblGrid>
              <a:tr h="695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Calibri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0" marB="0" marR="0" marL="0">
                    <a:solidFill>
                      <a:schemeClr val="accent6"/>
                    </a:solidFill>
                  </a:tcPr>
                </a:tc>
              </a:tr>
              <a:tr h="695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Calibri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0" marB="0" marR="0" marL="0">
                    <a:solidFill>
                      <a:srgbClr val="D9D9D9"/>
                    </a:solidFill>
                  </a:tcPr>
                </a:tc>
              </a:tr>
              <a:tr h="695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0">
                    <a:solidFill>
                      <a:schemeClr val="accent6"/>
                    </a:solidFill>
                  </a:tcPr>
                </a:tc>
              </a:tr>
              <a:tr h="695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0" marB="0" marR="0" marL="0">
                    <a:solidFill>
                      <a:srgbClr val="D9D9D9"/>
                    </a:solidFill>
                  </a:tcPr>
                </a:tc>
              </a:tr>
              <a:tr h="695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0">
                    <a:solidFill>
                      <a:schemeClr val="accent6"/>
                    </a:solidFill>
                  </a:tcPr>
                </a:tc>
              </a:tr>
              <a:tr h="695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0">
                    <a:solidFill>
                      <a:srgbClr val="D9D9D9"/>
                    </a:solidFill>
                  </a:tcPr>
                </a:tc>
              </a:tr>
              <a:tr h="695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0" marL="0"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7"/>
          <p:cNvSpPr txBox="1"/>
          <p:nvPr>
            <p:ph idx="12" type="sldNum"/>
          </p:nvPr>
        </p:nvSpPr>
        <p:spPr>
          <a:xfrm>
            <a:off x="8436138" y="6416998"/>
            <a:ext cx="250662" cy="243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</a:pPr>
            <a:fld id="{00000000-1234-1234-1234-123412341234}" type="slidenum">
              <a:rPr b="0" i="0" lang="en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1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17"/>
          <p:cNvSpPr/>
          <p:nvPr/>
        </p:nvSpPr>
        <p:spPr>
          <a:xfrm>
            <a:off x="437976" y="68108"/>
            <a:ext cx="7948246" cy="8280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rPr lang="en" sz="2400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XYZ</a:t>
            </a:r>
            <a:r>
              <a:rPr lang="en" sz="2400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i="0" lang="en" sz="2400" u="none" cap="none" strike="noStrike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Marketing Strategy Map</a:t>
            </a:r>
            <a:endParaRPr>
              <a:solidFill>
                <a:srgbClr val="FF99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5" name="Google Shape;125;p17"/>
          <p:cNvSpPr/>
          <p:nvPr/>
        </p:nvSpPr>
        <p:spPr>
          <a:xfrm>
            <a:off x="6459768" y="6292869"/>
            <a:ext cx="2133601" cy="243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</a:pPr>
            <a:r>
              <a:rPr b="0" i="0" lang="en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endParaRPr/>
          </a:p>
        </p:txBody>
      </p:sp>
      <p:sp>
        <p:nvSpPr>
          <p:cNvPr id="126" name="Google Shape;126;p17"/>
          <p:cNvSpPr/>
          <p:nvPr/>
        </p:nvSpPr>
        <p:spPr>
          <a:xfrm>
            <a:off x="6529429" y="6135780"/>
            <a:ext cx="2133601" cy="243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5"/>
              <a:buFont typeface="Calibri"/>
              <a:buNone/>
            </a:pPr>
            <a:r>
              <a:rPr b="0" i="0" lang="en" sz="1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endParaRPr/>
          </a:p>
        </p:txBody>
      </p:sp>
      <p:grpSp>
        <p:nvGrpSpPr>
          <p:cNvPr id="127" name="Google Shape;127;p17"/>
          <p:cNvGrpSpPr/>
          <p:nvPr/>
        </p:nvGrpSpPr>
        <p:grpSpPr>
          <a:xfrm>
            <a:off x="325120" y="3176135"/>
            <a:ext cx="8595361" cy="411483"/>
            <a:chOff x="0" y="-1"/>
            <a:chExt cx="8595360" cy="411482"/>
          </a:xfrm>
        </p:grpSpPr>
        <p:sp>
          <p:nvSpPr>
            <p:cNvPr id="128" name="Google Shape;128;p17"/>
            <p:cNvSpPr/>
            <p:nvPr/>
          </p:nvSpPr>
          <p:spPr>
            <a:xfrm>
              <a:off x="0" y="-1"/>
              <a:ext cx="8595360" cy="411482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txBody>
            <a:bodyPr anchorCtr="0" anchor="t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200"/>
                <a:buFont typeface="Calibri"/>
                <a:buNone/>
              </a:pPr>
              <a:r>
                <a:t/>
              </a:r>
              <a:endParaRPr b="1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0" y="-1"/>
              <a:ext cx="8595360" cy="399620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txBody>
            <a:bodyPr anchorCtr="0" anchor="t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"/>
                <a:buFont typeface="Calibri"/>
                <a:buNone/>
              </a:pPr>
              <a:r>
                <a:rPr b="1" i="0" lang="en" sz="1200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Unique</a:t>
              </a:r>
              <a:r>
                <a:rPr b="1" i="0" lang="en" sz="12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and Integrated Value proposition to our Customers</a:t>
              </a:r>
              <a:endParaRPr/>
            </a:p>
            <a:p>
              <a:pPr indent="457200" lvl="1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00"/>
                <a:buFont typeface="Calibri"/>
                <a:buNone/>
              </a:pPr>
              <a:r>
                <a:rPr b="1" i="0" lang="en" sz="12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Intuitively designed - Profoundly powerful - Simply managed - Eminently affordable  </a:t>
              </a:r>
              <a:endParaRPr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130" name="Google Shape;130;p17"/>
          <p:cNvGrpSpPr/>
          <p:nvPr/>
        </p:nvGrpSpPr>
        <p:grpSpPr>
          <a:xfrm>
            <a:off x="343995" y="3654344"/>
            <a:ext cx="2796878" cy="1742319"/>
            <a:chOff x="-1" y="-1"/>
            <a:chExt cx="2796876" cy="1742317"/>
          </a:xfrm>
        </p:grpSpPr>
        <p:sp>
          <p:nvSpPr>
            <p:cNvPr id="131" name="Google Shape;131;p17"/>
            <p:cNvSpPr/>
            <p:nvPr/>
          </p:nvSpPr>
          <p:spPr>
            <a:xfrm>
              <a:off x="-1" y="-1"/>
              <a:ext cx="2796876" cy="1742317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txBody>
            <a:bodyPr anchorCtr="0" anchor="t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</a:pPr>
              <a:r>
                <a:t/>
              </a:r>
              <a:endParaRPr b="1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" name="Google Shape;132;p17"/>
            <p:cNvSpPr/>
            <p:nvPr/>
          </p:nvSpPr>
          <p:spPr>
            <a:xfrm>
              <a:off x="-1" y="-1"/>
              <a:ext cx="2796876" cy="156224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1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</a:pPr>
              <a:r>
                <a:t/>
              </a:r>
              <a:endParaRPr b="1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3" name="Google Shape;133;p17"/>
          <p:cNvSpPr/>
          <p:nvPr/>
        </p:nvSpPr>
        <p:spPr>
          <a:xfrm>
            <a:off x="347974" y="1290644"/>
            <a:ext cx="8595360" cy="731521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</a:pPr>
            <a:r>
              <a:t/>
            </a:r>
            <a:endParaRPr b="1" i="0" sz="1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17"/>
          <p:cNvSpPr/>
          <p:nvPr/>
        </p:nvSpPr>
        <p:spPr>
          <a:xfrm rot="-5400000">
            <a:off x="4371333" y="1463987"/>
            <a:ext cx="548641" cy="8595361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None/>
            </a:pPr>
            <a:r>
              <a:t/>
            </a:r>
            <a:endParaRPr b="1" i="0" sz="1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17"/>
          <p:cNvSpPr/>
          <p:nvPr/>
        </p:nvSpPr>
        <p:spPr>
          <a:xfrm rot="-5400000">
            <a:off x="-179565" y="5931249"/>
            <a:ext cx="689854" cy="2692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Calibri"/>
              <a:buNone/>
            </a:pPr>
            <a:r>
              <a:rPr b="0" i="1" lang="en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Enablers</a:t>
            </a:r>
            <a:endParaRPr/>
          </a:p>
        </p:txBody>
      </p:sp>
      <p:sp>
        <p:nvSpPr>
          <p:cNvPr id="136" name="Google Shape;136;p17"/>
          <p:cNvSpPr/>
          <p:nvPr/>
        </p:nvSpPr>
        <p:spPr>
          <a:xfrm rot="-5400000">
            <a:off x="-210186" y="4429186"/>
            <a:ext cx="751096" cy="2692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Calibri"/>
              <a:buNone/>
            </a:pPr>
            <a:r>
              <a:rPr b="0" i="1" lang="en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Proce</a:t>
            </a:r>
            <a:r>
              <a:rPr b="0" i="1" lang="en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ss</a:t>
            </a:r>
            <a:r>
              <a:rPr b="0" i="1" lang="en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</a:t>
            </a:r>
            <a:endParaRPr/>
          </a:p>
        </p:txBody>
      </p:sp>
      <p:sp>
        <p:nvSpPr>
          <p:cNvPr id="137" name="Google Shape;137;p17"/>
          <p:cNvSpPr/>
          <p:nvPr/>
        </p:nvSpPr>
        <p:spPr>
          <a:xfrm rot="-5400000">
            <a:off x="-245198" y="2523780"/>
            <a:ext cx="821121" cy="2692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Calibri"/>
              <a:buNone/>
            </a:pPr>
            <a:r>
              <a:rPr b="0" i="1" lang="en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Customers</a:t>
            </a:r>
            <a:endParaRPr/>
          </a:p>
        </p:txBody>
      </p:sp>
      <p:sp>
        <p:nvSpPr>
          <p:cNvPr id="138" name="Google Shape;138;p17"/>
          <p:cNvSpPr/>
          <p:nvPr/>
        </p:nvSpPr>
        <p:spPr>
          <a:xfrm rot="-5400000">
            <a:off x="-100964" y="1514260"/>
            <a:ext cx="479040" cy="2692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Calibri"/>
              <a:buNone/>
            </a:pPr>
            <a:r>
              <a:rPr b="0" i="1" lang="en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Value</a:t>
            </a:r>
            <a:endParaRPr/>
          </a:p>
        </p:txBody>
      </p:sp>
      <p:cxnSp>
        <p:nvCxnSpPr>
          <p:cNvPr id="139" name="Google Shape;139;p17"/>
          <p:cNvCxnSpPr/>
          <p:nvPr/>
        </p:nvCxnSpPr>
        <p:spPr>
          <a:xfrm>
            <a:off x="59372" y="2041766"/>
            <a:ext cx="8961120" cy="1"/>
          </a:xfrm>
          <a:prstGeom prst="straightConnector1">
            <a:avLst/>
          </a:prstGeom>
          <a:noFill/>
          <a:ln cap="flat" cmpd="sng" w="12700">
            <a:solidFill>
              <a:srgbClr val="A6A6A6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0" name="Google Shape;140;p17"/>
          <p:cNvCxnSpPr/>
          <p:nvPr/>
        </p:nvCxnSpPr>
        <p:spPr>
          <a:xfrm>
            <a:off x="59372" y="3605783"/>
            <a:ext cx="8961120" cy="1"/>
          </a:xfrm>
          <a:prstGeom prst="straightConnector1">
            <a:avLst/>
          </a:prstGeom>
          <a:noFill/>
          <a:ln cap="flat" cmpd="sng" w="12700">
            <a:solidFill>
              <a:srgbClr val="A6A6A6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1" name="Google Shape;141;p17"/>
          <p:cNvSpPr/>
          <p:nvPr/>
        </p:nvSpPr>
        <p:spPr>
          <a:xfrm>
            <a:off x="337311" y="629974"/>
            <a:ext cx="85710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5"/>
              <a:buFont typeface="Calibri"/>
              <a:buNone/>
            </a:pPr>
            <a:r>
              <a:rPr i="1" lang="en" sz="13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“Driving </a:t>
            </a:r>
            <a:r>
              <a:rPr b="1" i="1" lang="en" sz="13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high-impact</a:t>
            </a:r>
            <a:r>
              <a:rPr i="1" lang="en" sz="13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brand and marketing initiatives that generate enormous awarene</a:t>
            </a:r>
            <a:r>
              <a:rPr i="1" lang="en" sz="13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ss</a:t>
            </a:r>
            <a:r>
              <a:rPr i="1" lang="en" sz="13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, clear preference, increased demand and fierce loyalty for </a:t>
            </a:r>
            <a:r>
              <a:rPr i="1" lang="en" sz="1300">
                <a:latin typeface="Montserrat"/>
                <a:ea typeface="Montserrat"/>
                <a:cs typeface="Montserrat"/>
                <a:sym typeface="Montserrat"/>
              </a:rPr>
              <a:t>XYZ</a:t>
            </a:r>
            <a:r>
              <a:rPr i="1" lang="en" sz="13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  <a:r>
              <a:rPr b="1" i="1" lang="en" sz="13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”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142" name="Google Shape;142;p17"/>
          <p:cNvGrpSpPr/>
          <p:nvPr/>
        </p:nvGrpSpPr>
        <p:grpSpPr>
          <a:xfrm>
            <a:off x="6314435" y="5533066"/>
            <a:ext cx="2468882" cy="457201"/>
            <a:chOff x="0" y="0"/>
            <a:chExt cx="2468880" cy="457200"/>
          </a:xfrm>
        </p:grpSpPr>
        <p:sp>
          <p:nvSpPr>
            <p:cNvPr id="143" name="Google Shape;143;p17"/>
            <p:cNvSpPr/>
            <p:nvPr/>
          </p:nvSpPr>
          <p:spPr>
            <a:xfrm>
              <a:off x="0" y="0"/>
              <a:ext cx="2468880" cy="457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Calibri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" name="Google Shape;144;p17"/>
            <p:cNvSpPr/>
            <p:nvPr/>
          </p:nvSpPr>
          <p:spPr>
            <a:xfrm>
              <a:off x="22319" y="88900"/>
              <a:ext cx="2424242" cy="27940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"/>
                <a:buFont typeface="Calibri"/>
                <a:buNone/>
              </a:pPr>
              <a:r>
                <a:rPr i="0" lang="en" sz="1000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E3. Secure and steward marketing resources and spend wisely</a:t>
              </a:r>
              <a:endParaRPr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145" name="Google Shape;145;p17"/>
          <p:cNvGrpSpPr/>
          <p:nvPr/>
        </p:nvGrpSpPr>
        <p:grpSpPr>
          <a:xfrm>
            <a:off x="3411213" y="5533066"/>
            <a:ext cx="2468882" cy="457201"/>
            <a:chOff x="0" y="0"/>
            <a:chExt cx="2468880" cy="457200"/>
          </a:xfrm>
        </p:grpSpPr>
        <p:sp>
          <p:nvSpPr>
            <p:cNvPr id="146" name="Google Shape;146;p17"/>
            <p:cNvSpPr/>
            <p:nvPr/>
          </p:nvSpPr>
          <p:spPr>
            <a:xfrm>
              <a:off x="0" y="0"/>
              <a:ext cx="2468880" cy="457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Calibri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" name="Google Shape;147;p17"/>
            <p:cNvSpPr/>
            <p:nvPr/>
          </p:nvSpPr>
          <p:spPr>
            <a:xfrm>
              <a:off x="22319" y="88900"/>
              <a:ext cx="2424242" cy="27940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"/>
                <a:buFont typeface="Calibri"/>
                <a:buNone/>
              </a:pPr>
              <a:r>
                <a:rPr i="0" lang="en" sz="1000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E2. Partner with IT to support marketing initiatives and data collection</a:t>
              </a:r>
              <a:endParaRPr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148" name="Google Shape;148;p17"/>
          <p:cNvGrpSpPr/>
          <p:nvPr/>
        </p:nvGrpSpPr>
        <p:grpSpPr>
          <a:xfrm>
            <a:off x="507993" y="5533066"/>
            <a:ext cx="2468882" cy="457201"/>
            <a:chOff x="0" y="0"/>
            <a:chExt cx="2468880" cy="457200"/>
          </a:xfrm>
        </p:grpSpPr>
        <p:sp>
          <p:nvSpPr>
            <p:cNvPr id="149" name="Google Shape;149;p17"/>
            <p:cNvSpPr/>
            <p:nvPr/>
          </p:nvSpPr>
          <p:spPr>
            <a:xfrm>
              <a:off x="0" y="0"/>
              <a:ext cx="2468880" cy="457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Calibri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" name="Google Shape;150;p17"/>
            <p:cNvSpPr/>
            <p:nvPr/>
          </p:nvSpPr>
          <p:spPr>
            <a:xfrm>
              <a:off x="22319" y="88900"/>
              <a:ext cx="2424242" cy="27940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"/>
                <a:buFont typeface="Calibri"/>
                <a:buNone/>
              </a:pPr>
              <a:r>
                <a:rPr i="0" lang="en" sz="1000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E1. Build or hire the skills nece</a:t>
              </a:r>
              <a:r>
                <a:rPr i="0" lang="en" sz="1000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ss</a:t>
              </a:r>
              <a:r>
                <a:rPr i="0" lang="en" sz="1000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ary to achieve our strategy</a:t>
              </a:r>
              <a:endParaRPr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151" name="Google Shape;151;p17"/>
          <p:cNvGrpSpPr/>
          <p:nvPr/>
        </p:nvGrpSpPr>
        <p:grpSpPr>
          <a:xfrm>
            <a:off x="5113744" y="1688532"/>
            <a:ext cx="3657601" cy="279402"/>
            <a:chOff x="0" y="-2540"/>
            <a:chExt cx="3657600" cy="279401"/>
          </a:xfrm>
        </p:grpSpPr>
        <p:sp>
          <p:nvSpPr>
            <p:cNvPr id="152" name="Google Shape;152;p17"/>
            <p:cNvSpPr/>
            <p:nvPr/>
          </p:nvSpPr>
          <p:spPr>
            <a:xfrm>
              <a:off x="0" y="0"/>
              <a:ext cx="3657600" cy="274321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Calibri"/>
                <a:buNone/>
              </a:pPr>
              <a:r>
                <a:t/>
              </a:r>
              <a:endParaRPr i="0" sz="1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53" name="Google Shape;153;p17"/>
            <p:cNvSpPr/>
            <p:nvPr/>
          </p:nvSpPr>
          <p:spPr>
            <a:xfrm>
              <a:off x="13391" y="-2540"/>
              <a:ext cx="3630818" cy="27940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"/>
                <a:buFont typeface="Calibri"/>
                <a:buNone/>
              </a:pPr>
              <a:r>
                <a:rPr i="0" lang="en" sz="1000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V1b. </a:t>
              </a:r>
              <a:r>
                <a:rPr lang="en" sz="1000">
                  <a:latin typeface="Montserrat"/>
                  <a:ea typeface="Montserrat"/>
                  <a:cs typeface="Montserrat"/>
                  <a:sym typeface="Montserrat"/>
                </a:rPr>
                <a:t>Achieve ________________________</a:t>
              </a:r>
              <a:endParaRPr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154" name="Google Shape;154;p17"/>
          <p:cNvGrpSpPr/>
          <p:nvPr/>
        </p:nvGrpSpPr>
        <p:grpSpPr>
          <a:xfrm>
            <a:off x="2728311" y="1347777"/>
            <a:ext cx="3931923" cy="316995"/>
            <a:chOff x="0" y="0"/>
            <a:chExt cx="3931921" cy="316994"/>
          </a:xfrm>
        </p:grpSpPr>
        <p:sp>
          <p:nvSpPr>
            <p:cNvPr id="155" name="Google Shape;155;p17"/>
            <p:cNvSpPr/>
            <p:nvPr/>
          </p:nvSpPr>
          <p:spPr>
            <a:xfrm>
              <a:off x="0" y="0"/>
              <a:ext cx="3931921" cy="316994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Calibri"/>
                <a:buNone/>
              </a:pPr>
              <a:r>
                <a:t/>
              </a:r>
              <a:endParaRPr i="0" sz="1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56" name="Google Shape;156;p17"/>
            <p:cNvSpPr/>
            <p:nvPr/>
          </p:nvSpPr>
          <p:spPr>
            <a:xfrm>
              <a:off x="15474" y="18796"/>
              <a:ext cx="3900972" cy="27940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"/>
                <a:buFont typeface="Calibri"/>
                <a:buNone/>
              </a:pPr>
              <a:r>
                <a:rPr i="0" lang="en" sz="1000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V1. </a:t>
              </a:r>
              <a:r>
                <a:rPr lang="en" sz="1000">
                  <a:latin typeface="Montserrat"/>
                  <a:ea typeface="Montserrat"/>
                  <a:cs typeface="Montserrat"/>
                  <a:sym typeface="Montserrat"/>
                </a:rPr>
                <a:t>XYZ</a:t>
              </a:r>
              <a:r>
                <a:rPr i="0" lang="en" sz="1000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is </a:t>
              </a:r>
              <a:r>
                <a:rPr lang="en" sz="1000">
                  <a:latin typeface="Montserrat"/>
                  <a:ea typeface="Montserrat"/>
                  <a:cs typeface="Montserrat"/>
                  <a:sym typeface="Montserrat"/>
                </a:rPr>
                <a:t>___________________________</a:t>
              </a:r>
              <a:endParaRPr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157" name="Google Shape;157;p17"/>
          <p:cNvGrpSpPr/>
          <p:nvPr/>
        </p:nvGrpSpPr>
        <p:grpSpPr>
          <a:xfrm>
            <a:off x="539551" y="1688525"/>
            <a:ext cx="2959101" cy="279301"/>
            <a:chOff x="0" y="-2547"/>
            <a:chExt cx="2959100" cy="279300"/>
          </a:xfrm>
        </p:grpSpPr>
        <p:sp>
          <p:nvSpPr>
            <p:cNvPr id="158" name="Google Shape;158;p17"/>
            <p:cNvSpPr/>
            <p:nvPr/>
          </p:nvSpPr>
          <p:spPr>
            <a:xfrm>
              <a:off x="0" y="0"/>
              <a:ext cx="2743200" cy="274321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Calibri"/>
                <a:buNone/>
              </a:pPr>
              <a:r>
                <a:t/>
              </a:r>
              <a:endParaRPr i="0" sz="1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59" name="Google Shape;159;p17"/>
            <p:cNvSpPr/>
            <p:nvPr/>
          </p:nvSpPr>
          <p:spPr>
            <a:xfrm>
              <a:off x="13400" y="-2547"/>
              <a:ext cx="2945700" cy="27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"/>
                <a:buFont typeface="Calibri"/>
                <a:buNone/>
              </a:pPr>
              <a:r>
                <a:rPr i="0" lang="en" sz="1000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V1a. Deliver </a:t>
              </a:r>
              <a:r>
                <a:rPr lang="en" sz="1000">
                  <a:latin typeface="Montserrat"/>
                  <a:ea typeface="Montserrat"/>
                  <a:cs typeface="Montserrat"/>
                  <a:sym typeface="Montserrat"/>
                </a:rPr>
                <a:t>_______________________</a:t>
              </a:r>
              <a:endParaRPr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cxnSp>
        <p:nvCxnSpPr>
          <p:cNvPr id="160" name="Google Shape;160;p17"/>
          <p:cNvCxnSpPr/>
          <p:nvPr/>
        </p:nvCxnSpPr>
        <p:spPr>
          <a:xfrm>
            <a:off x="59372" y="5445223"/>
            <a:ext cx="8961120" cy="1"/>
          </a:xfrm>
          <a:prstGeom prst="straightConnector1">
            <a:avLst/>
          </a:prstGeom>
          <a:noFill/>
          <a:ln cap="flat" cmpd="sng" w="12700">
            <a:solidFill>
              <a:srgbClr val="80808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1" name="Google Shape;161;p17"/>
          <p:cNvSpPr/>
          <p:nvPr/>
        </p:nvSpPr>
        <p:spPr>
          <a:xfrm>
            <a:off x="358350" y="6078111"/>
            <a:ext cx="8574600" cy="5895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b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i="0" sz="12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ctr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i="0" sz="12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ctr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Calibri"/>
              <a:buNone/>
            </a:pPr>
            <a:r>
              <a:rPr b="1" i="0" lang="en" sz="12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OUR VALUES - OUR CULTURE - OUR BRAND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ctr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Calibri"/>
              <a:buNone/>
            </a:pPr>
            <a:r>
              <a:rPr i="0" lang="en" sz="12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Insurgent                   Empathetic                    Transparent                  Engaging              Humble                    Fun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2" name="Google Shape;162;p17"/>
          <p:cNvSpPr/>
          <p:nvPr/>
        </p:nvSpPr>
        <p:spPr>
          <a:xfrm>
            <a:off x="3117387" y="1666467"/>
            <a:ext cx="192120" cy="22226"/>
          </a:xfrm>
          <a:custGeom>
            <a:rect b="b" l="l" r="r" t="t"/>
            <a:pathLst>
              <a:path extrusionOk="0" h="120000" w="120000">
                <a:moveTo>
                  <a:pt x="0" y="120000"/>
                </a:moveTo>
                <a:cubicBezTo>
                  <a:pt x="40000" y="80000"/>
                  <a:pt x="80000" y="40000"/>
                  <a:pt x="120000" y="0"/>
                </a:cubicBezTo>
              </a:path>
            </a:pathLst>
          </a:cu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7"/>
          <p:cNvSpPr/>
          <p:nvPr/>
        </p:nvSpPr>
        <p:spPr>
          <a:xfrm>
            <a:off x="5812918" y="1666467"/>
            <a:ext cx="155200" cy="22226"/>
          </a:xfrm>
          <a:custGeom>
            <a:rect b="b" l="l" r="r" t="t"/>
            <a:pathLst>
              <a:path extrusionOk="0" h="120000" w="120000">
                <a:moveTo>
                  <a:pt x="120000" y="120000"/>
                </a:moveTo>
                <a:cubicBezTo>
                  <a:pt x="80000" y="80000"/>
                  <a:pt x="40000" y="40000"/>
                  <a:pt x="0" y="0"/>
                </a:cubicBezTo>
              </a:path>
            </a:pathLst>
          </a:cu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64" name="Google Shape;164;p17"/>
          <p:cNvGrpSpPr/>
          <p:nvPr/>
        </p:nvGrpSpPr>
        <p:grpSpPr>
          <a:xfrm>
            <a:off x="3257144" y="3666715"/>
            <a:ext cx="2777020" cy="1729948"/>
            <a:chOff x="-1" y="-1"/>
            <a:chExt cx="2777019" cy="1729947"/>
          </a:xfrm>
        </p:grpSpPr>
        <p:sp>
          <p:nvSpPr>
            <p:cNvPr id="165" name="Google Shape;165;p17"/>
            <p:cNvSpPr/>
            <p:nvPr/>
          </p:nvSpPr>
          <p:spPr>
            <a:xfrm>
              <a:off x="-1" y="-1"/>
              <a:ext cx="2777019" cy="1729947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txBody>
            <a:bodyPr anchorCtr="0" anchor="t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</a:pPr>
              <a:r>
                <a:t/>
              </a:r>
              <a:endParaRPr b="1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" name="Google Shape;166;p17"/>
            <p:cNvSpPr/>
            <p:nvPr/>
          </p:nvSpPr>
          <p:spPr>
            <a:xfrm>
              <a:off x="-1" y="-1"/>
              <a:ext cx="2777019" cy="155115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1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</a:pPr>
              <a:r>
                <a:t/>
              </a:r>
              <a:endParaRPr b="1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7" name="Google Shape;167;p17"/>
          <p:cNvSpPr/>
          <p:nvPr/>
        </p:nvSpPr>
        <p:spPr>
          <a:xfrm>
            <a:off x="6154415" y="3659301"/>
            <a:ext cx="2788921" cy="1737361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1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68" name="Google Shape;168;p17"/>
          <p:cNvGrpSpPr/>
          <p:nvPr/>
        </p:nvGrpSpPr>
        <p:grpSpPr>
          <a:xfrm>
            <a:off x="507993" y="3852400"/>
            <a:ext cx="2468882" cy="457201"/>
            <a:chOff x="0" y="0"/>
            <a:chExt cx="2468880" cy="457200"/>
          </a:xfrm>
        </p:grpSpPr>
        <p:sp>
          <p:nvSpPr>
            <p:cNvPr id="169" name="Google Shape;169;p17"/>
            <p:cNvSpPr/>
            <p:nvPr/>
          </p:nvSpPr>
          <p:spPr>
            <a:xfrm>
              <a:off x="0" y="0"/>
              <a:ext cx="2468880" cy="457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Calibri"/>
                <a:buNone/>
              </a:pPr>
              <a:r>
                <a:t/>
              </a:r>
              <a:endParaRPr i="0" sz="1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70" name="Google Shape;170;p17"/>
            <p:cNvSpPr/>
            <p:nvPr/>
          </p:nvSpPr>
          <p:spPr>
            <a:xfrm>
              <a:off x="22319" y="19050"/>
              <a:ext cx="2424242" cy="41910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"/>
                <a:buFont typeface="Calibri"/>
                <a:buNone/>
              </a:pPr>
              <a:r>
                <a:rPr i="0" lang="en" sz="1000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P1. Embrace a unified brand throughout all communications and push creative boundaries</a:t>
              </a:r>
              <a:endParaRPr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171" name="Google Shape;171;p17"/>
          <p:cNvGrpSpPr/>
          <p:nvPr/>
        </p:nvGrpSpPr>
        <p:grpSpPr>
          <a:xfrm>
            <a:off x="507993" y="4345459"/>
            <a:ext cx="2468882" cy="502922"/>
            <a:chOff x="0" y="0"/>
            <a:chExt cx="2468880" cy="502920"/>
          </a:xfrm>
        </p:grpSpPr>
        <p:sp>
          <p:nvSpPr>
            <p:cNvPr id="172" name="Google Shape;172;p17"/>
            <p:cNvSpPr/>
            <p:nvPr/>
          </p:nvSpPr>
          <p:spPr>
            <a:xfrm>
              <a:off x="0" y="0"/>
              <a:ext cx="2468880" cy="50292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Calibri"/>
                <a:buNone/>
              </a:pPr>
              <a:r>
                <a:t/>
              </a:r>
              <a:endParaRPr i="0" sz="1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73" name="Google Shape;173;p17"/>
            <p:cNvSpPr/>
            <p:nvPr/>
          </p:nvSpPr>
          <p:spPr>
            <a:xfrm>
              <a:off x="24549" y="41909"/>
              <a:ext cx="2419782" cy="41910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"/>
                <a:buFont typeface="Calibri"/>
                <a:buNone/>
              </a:pPr>
              <a:r>
                <a:rPr i="0" lang="en" sz="1000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P2. Develop rich, content for each stage of the buy</a:t>
              </a:r>
              <a:r>
                <a:rPr lang="en" sz="1000">
                  <a:latin typeface="Montserrat"/>
                  <a:ea typeface="Montserrat"/>
                  <a:cs typeface="Montserrat"/>
                  <a:sym typeface="Montserrat"/>
                </a:rPr>
                <a:t>ing </a:t>
              </a:r>
              <a:r>
                <a:rPr i="0" lang="en" sz="1000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cycle around a focused editorial calendar</a:t>
              </a:r>
              <a:r>
                <a:rPr lang="en" sz="1000">
                  <a:latin typeface="Montserrat"/>
                  <a:ea typeface="Montserrat"/>
                  <a:cs typeface="Montserrat"/>
                  <a:sym typeface="Montserrat"/>
                </a:rPr>
                <a:t>.</a:t>
              </a:r>
              <a:endParaRPr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174" name="Google Shape;174;p17"/>
          <p:cNvGrpSpPr/>
          <p:nvPr/>
        </p:nvGrpSpPr>
        <p:grpSpPr>
          <a:xfrm>
            <a:off x="507993" y="4884237"/>
            <a:ext cx="2468882" cy="457201"/>
            <a:chOff x="0" y="0"/>
            <a:chExt cx="2468880" cy="457200"/>
          </a:xfrm>
        </p:grpSpPr>
        <p:sp>
          <p:nvSpPr>
            <p:cNvPr id="175" name="Google Shape;175;p17"/>
            <p:cNvSpPr/>
            <p:nvPr/>
          </p:nvSpPr>
          <p:spPr>
            <a:xfrm>
              <a:off x="0" y="0"/>
              <a:ext cx="2468880" cy="457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Calibri"/>
                <a:buNone/>
              </a:pPr>
              <a:r>
                <a:t/>
              </a:r>
              <a:endParaRPr i="0" sz="1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76" name="Google Shape;176;p17"/>
            <p:cNvSpPr/>
            <p:nvPr/>
          </p:nvSpPr>
          <p:spPr>
            <a:xfrm>
              <a:off x="22319" y="19050"/>
              <a:ext cx="2424242" cy="41910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"/>
                <a:buFont typeface="Calibri"/>
                <a:buNone/>
              </a:pPr>
              <a:r>
                <a:rPr i="0" lang="en" sz="1000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P3. Position the brand in select high impact channels (events, conferences, media, influencers)</a:t>
              </a:r>
              <a:endParaRPr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177" name="Google Shape;177;p17"/>
          <p:cNvGrpSpPr/>
          <p:nvPr/>
        </p:nvGrpSpPr>
        <p:grpSpPr>
          <a:xfrm>
            <a:off x="3419871" y="3861048"/>
            <a:ext cx="2468882" cy="457201"/>
            <a:chOff x="0" y="0"/>
            <a:chExt cx="2468880" cy="457200"/>
          </a:xfrm>
        </p:grpSpPr>
        <p:sp>
          <p:nvSpPr>
            <p:cNvPr id="178" name="Google Shape;178;p17"/>
            <p:cNvSpPr/>
            <p:nvPr/>
          </p:nvSpPr>
          <p:spPr>
            <a:xfrm>
              <a:off x="0" y="0"/>
              <a:ext cx="2468880" cy="457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Calibri"/>
                <a:buNone/>
              </a:pPr>
              <a:r>
                <a:t/>
              </a:r>
              <a:endParaRPr i="0" sz="1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79" name="Google Shape;179;p17"/>
            <p:cNvSpPr/>
            <p:nvPr/>
          </p:nvSpPr>
          <p:spPr>
            <a:xfrm>
              <a:off x="22319" y="19050"/>
              <a:ext cx="2424242" cy="41910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"/>
                <a:buFont typeface="Calibri"/>
                <a:buNone/>
              </a:pPr>
              <a:r>
                <a:rPr i="0" lang="en" sz="1000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P4. Establish and maintain a diversified lead generation program that attracts high quality leads</a:t>
              </a:r>
              <a:endParaRPr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180" name="Google Shape;180;p17"/>
          <p:cNvGrpSpPr/>
          <p:nvPr/>
        </p:nvGrpSpPr>
        <p:grpSpPr>
          <a:xfrm>
            <a:off x="3419871" y="4354107"/>
            <a:ext cx="2468882" cy="502922"/>
            <a:chOff x="0" y="0"/>
            <a:chExt cx="2468880" cy="502920"/>
          </a:xfrm>
        </p:grpSpPr>
        <p:sp>
          <p:nvSpPr>
            <p:cNvPr id="181" name="Google Shape;181;p17"/>
            <p:cNvSpPr/>
            <p:nvPr/>
          </p:nvSpPr>
          <p:spPr>
            <a:xfrm>
              <a:off x="0" y="0"/>
              <a:ext cx="2468880" cy="50292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Calibri"/>
                <a:buNone/>
              </a:pPr>
              <a:r>
                <a:t/>
              </a:r>
              <a:endParaRPr i="0" sz="1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82" name="Google Shape;182;p17"/>
            <p:cNvSpPr/>
            <p:nvPr/>
          </p:nvSpPr>
          <p:spPr>
            <a:xfrm>
              <a:off x="24549" y="41909"/>
              <a:ext cx="2419782" cy="41910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"/>
                <a:buFont typeface="Calibri"/>
                <a:buNone/>
              </a:pPr>
              <a:r>
                <a:rPr i="0" lang="en" sz="1000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P5. Enhance and extend content syndication initiatives (Social, blogs) to maximize exposure</a:t>
              </a:r>
              <a:endParaRPr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183" name="Google Shape;183;p17"/>
          <p:cNvGrpSpPr/>
          <p:nvPr/>
        </p:nvGrpSpPr>
        <p:grpSpPr>
          <a:xfrm>
            <a:off x="3419871" y="4892885"/>
            <a:ext cx="2468882" cy="457201"/>
            <a:chOff x="0" y="0"/>
            <a:chExt cx="2468880" cy="457200"/>
          </a:xfrm>
        </p:grpSpPr>
        <p:sp>
          <p:nvSpPr>
            <p:cNvPr id="184" name="Google Shape;184;p17"/>
            <p:cNvSpPr/>
            <p:nvPr/>
          </p:nvSpPr>
          <p:spPr>
            <a:xfrm>
              <a:off x="0" y="0"/>
              <a:ext cx="2468880" cy="457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Calibri"/>
                <a:buNone/>
              </a:pPr>
              <a:r>
                <a:t/>
              </a:r>
              <a:endParaRPr i="0" sz="1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85" name="Google Shape;185;p17"/>
            <p:cNvSpPr/>
            <p:nvPr/>
          </p:nvSpPr>
          <p:spPr>
            <a:xfrm>
              <a:off x="22319" y="88900"/>
              <a:ext cx="2424242" cy="27940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"/>
                <a:buFont typeface="Calibri"/>
                <a:buNone/>
              </a:pPr>
              <a:r>
                <a:rPr i="0" lang="en" sz="1000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P6. Develop a scalable program for converting MQLs to </a:t>
              </a:r>
              <a:r>
                <a:rPr lang="en" sz="1000">
                  <a:latin typeface="Montserrat"/>
                  <a:ea typeface="Montserrat"/>
                  <a:cs typeface="Montserrat"/>
                  <a:sym typeface="Montserrat"/>
                </a:rPr>
                <a:t>SQLs</a:t>
              </a:r>
              <a:endParaRPr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186" name="Google Shape;186;p17"/>
          <p:cNvGrpSpPr/>
          <p:nvPr/>
        </p:nvGrpSpPr>
        <p:grpSpPr>
          <a:xfrm>
            <a:off x="6372199" y="3872045"/>
            <a:ext cx="2468882" cy="457201"/>
            <a:chOff x="0" y="0"/>
            <a:chExt cx="2468880" cy="457200"/>
          </a:xfrm>
        </p:grpSpPr>
        <p:sp>
          <p:nvSpPr>
            <p:cNvPr id="187" name="Google Shape;187;p17"/>
            <p:cNvSpPr/>
            <p:nvPr/>
          </p:nvSpPr>
          <p:spPr>
            <a:xfrm>
              <a:off x="0" y="0"/>
              <a:ext cx="2468880" cy="457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Calibri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8" name="Google Shape;188;p17"/>
            <p:cNvSpPr/>
            <p:nvPr/>
          </p:nvSpPr>
          <p:spPr>
            <a:xfrm>
              <a:off x="22319" y="88900"/>
              <a:ext cx="2424242" cy="27940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"/>
                <a:buFont typeface="Calibri"/>
                <a:buNone/>
              </a:pPr>
              <a:r>
                <a:rPr i="0" lang="en" sz="1000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P7. Tune </a:t>
              </a:r>
              <a:r>
                <a:rPr lang="en" sz="1000">
                  <a:latin typeface="Montserrat"/>
                  <a:ea typeface="Montserrat"/>
                  <a:cs typeface="Montserrat"/>
                  <a:sym typeface="Montserrat"/>
                </a:rPr>
                <a:t>on</a:t>
              </a:r>
              <a:r>
                <a:rPr i="0" lang="en" sz="1000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analytics dashboards to enable data-powered learnings</a:t>
              </a:r>
              <a:endParaRPr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189" name="Google Shape;189;p17"/>
          <p:cNvGrpSpPr/>
          <p:nvPr/>
        </p:nvGrpSpPr>
        <p:grpSpPr>
          <a:xfrm>
            <a:off x="6372199" y="4365104"/>
            <a:ext cx="2468882" cy="502922"/>
            <a:chOff x="0" y="0"/>
            <a:chExt cx="2468880" cy="502920"/>
          </a:xfrm>
        </p:grpSpPr>
        <p:sp>
          <p:nvSpPr>
            <p:cNvPr id="190" name="Google Shape;190;p17"/>
            <p:cNvSpPr/>
            <p:nvPr/>
          </p:nvSpPr>
          <p:spPr>
            <a:xfrm>
              <a:off x="0" y="0"/>
              <a:ext cx="2468880" cy="50292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Calibri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1" name="Google Shape;191;p17"/>
            <p:cNvSpPr/>
            <p:nvPr/>
          </p:nvSpPr>
          <p:spPr>
            <a:xfrm>
              <a:off x="24549" y="111759"/>
              <a:ext cx="2419782" cy="27940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"/>
                <a:buFont typeface="Calibri"/>
                <a:buNone/>
              </a:pPr>
              <a:r>
                <a:rPr i="0" lang="en" sz="1000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P8. Establish a flexible budgeting proce</a:t>
              </a:r>
              <a:r>
                <a:rPr i="0" lang="en" sz="1000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ss</a:t>
              </a:r>
              <a:r>
                <a:rPr i="0" lang="en" sz="1000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for agile marketing management</a:t>
              </a:r>
              <a:endParaRPr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192" name="Google Shape;192;p17"/>
          <p:cNvGrpSpPr/>
          <p:nvPr/>
        </p:nvGrpSpPr>
        <p:grpSpPr>
          <a:xfrm>
            <a:off x="6372199" y="4903882"/>
            <a:ext cx="2468882" cy="457201"/>
            <a:chOff x="0" y="0"/>
            <a:chExt cx="2468880" cy="457200"/>
          </a:xfrm>
        </p:grpSpPr>
        <p:sp>
          <p:nvSpPr>
            <p:cNvPr id="193" name="Google Shape;193;p17"/>
            <p:cNvSpPr/>
            <p:nvPr/>
          </p:nvSpPr>
          <p:spPr>
            <a:xfrm>
              <a:off x="0" y="0"/>
              <a:ext cx="2468880" cy="457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Calibri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4" name="Google Shape;194;p17"/>
            <p:cNvSpPr/>
            <p:nvPr/>
          </p:nvSpPr>
          <p:spPr>
            <a:xfrm>
              <a:off x="22319" y="88900"/>
              <a:ext cx="2424242" cy="27940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"/>
                <a:buFont typeface="Calibri"/>
                <a:buNone/>
              </a:pPr>
              <a:r>
                <a:rPr i="0" lang="en" sz="1000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P9. Evaluate growth markets and opportunities and embrace testing</a:t>
              </a:r>
              <a:endParaRPr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sp>
        <p:nvSpPr>
          <p:cNvPr id="195" name="Google Shape;195;p17"/>
          <p:cNvSpPr/>
          <p:nvPr/>
        </p:nvSpPr>
        <p:spPr>
          <a:xfrm>
            <a:off x="7051237" y="2232717"/>
            <a:ext cx="1339800" cy="669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"/>
              <a:buFont typeface="Calibri"/>
              <a:buNone/>
            </a:pPr>
            <a:r>
              <a:rPr lang="en" sz="1000">
                <a:latin typeface="Montserrat"/>
                <a:ea typeface="Montserrat"/>
                <a:cs typeface="Montserrat"/>
                <a:sym typeface="Montserrat"/>
              </a:rPr>
              <a:t>C5</a:t>
            </a:r>
            <a:r>
              <a:rPr i="0" lang="en" sz="1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. “I am </a:t>
            </a:r>
            <a:r>
              <a:rPr lang="en" sz="1000">
                <a:latin typeface="Montserrat"/>
                <a:ea typeface="Montserrat"/>
                <a:cs typeface="Montserrat"/>
                <a:sym typeface="Montserrat"/>
              </a:rPr>
              <a:t>XYZ</a:t>
            </a:r>
            <a:r>
              <a:rPr i="0" lang="en" sz="1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’s Champion t</a:t>
            </a:r>
            <a:r>
              <a:rPr lang="en" sz="1000">
                <a:latin typeface="Montserrat"/>
                <a:ea typeface="Montserrat"/>
                <a:cs typeface="Montserrat"/>
                <a:sym typeface="Montserrat"/>
              </a:rPr>
              <a:t>o ____________</a:t>
            </a:r>
            <a:r>
              <a:rPr i="0" lang="en" sz="1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.”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6" name="Google Shape;196;p17"/>
          <p:cNvSpPr/>
          <p:nvPr/>
        </p:nvSpPr>
        <p:spPr>
          <a:xfrm>
            <a:off x="5546260" y="2249822"/>
            <a:ext cx="1346400" cy="673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"/>
              <a:buFont typeface="Calibri"/>
              <a:buNone/>
            </a:pPr>
            <a:r>
              <a:rPr i="0" lang="en" sz="1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C4. “Before and after the sale, </a:t>
            </a:r>
            <a:r>
              <a:rPr lang="en" sz="1000">
                <a:latin typeface="Montserrat"/>
                <a:ea typeface="Montserrat"/>
                <a:cs typeface="Montserrat"/>
                <a:sym typeface="Montserrat"/>
              </a:rPr>
              <a:t>XYZ</a:t>
            </a:r>
            <a:r>
              <a:rPr i="0" lang="en" sz="1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" sz="1000">
                <a:latin typeface="Montserrat"/>
                <a:ea typeface="Montserrat"/>
                <a:cs typeface="Montserrat"/>
                <a:sym typeface="Montserrat"/>
              </a:rPr>
              <a:t>______________</a:t>
            </a:r>
            <a:r>
              <a:rPr i="0" lang="en" sz="1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”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7" name="Google Shape;197;p17"/>
          <p:cNvSpPr/>
          <p:nvPr/>
        </p:nvSpPr>
        <p:spPr>
          <a:xfrm>
            <a:off x="3968981" y="2205146"/>
            <a:ext cx="1418700" cy="709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"/>
              <a:buFont typeface="Calibri"/>
              <a:buNone/>
            </a:pPr>
            <a:r>
              <a:rPr i="0" lang="en" sz="1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C3. “</a:t>
            </a:r>
            <a:r>
              <a:rPr lang="en" sz="1000">
                <a:latin typeface="Montserrat"/>
                <a:ea typeface="Montserrat"/>
                <a:cs typeface="Montserrat"/>
                <a:sym typeface="Montserrat"/>
              </a:rPr>
              <a:t>XYZ</a:t>
            </a:r>
            <a:r>
              <a:rPr i="0" lang="en" sz="1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gets </a:t>
            </a:r>
            <a:r>
              <a:rPr lang="en" sz="1000">
                <a:latin typeface="Montserrat"/>
                <a:ea typeface="Montserrat"/>
                <a:cs typeface="Montserrat"/>
                <a:sym typeface="Montserrat"/>
              </a:rPr>
              <a:t>_______________</a:t>
            </a:r>
            <a:r>
              <a:rPr i="0" lang="en" sz="1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”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8" name="Google Shape;198;p17"/>
          <p:cNvSpPr/>
          <p:nvPr/>
        </p:nvSpPr>
        <p:spPr>
          <a:xfrm>
            <a:off x="2349037" y="2200715"/>
            <a:ext cx="1469700" cy="735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"/>
              <a:buFont typeface="Calibri"/>
              <a:buNone/>
            </a:pPr>
            <a:r>
              <a:rPr i="0" lang="en" sz="1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C2. “</a:t>
            </a:r>
            <a:r>
              <a:rPr lang="en" sz="1000">
                <a:latin typeface="Montserrat"/>
                <a:ea typeface="Montserrat"/>
                <a:cs typeface="Montserrat"/>
                <a:sym typeface="Montserrat"/>
              </a:rPr>
              <a:t>XYZ</a:t>
            </a:r>
            <a:r>
              <a:rPr i="0" lang="en" sz="1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’s </a:t>
            </a:r>
            <a:r>
              <a:rPr lang="en" sz="1000">
                <a:latin typeface="Montserrat"/>
                <a:ea typeface="Montserrat"/>
                <a:cs typeface="Montserrat"/>
                <a:sym typeface="Montserrat"/>
              </a:rPr>
              <a:t>services</a:t>
            </a:r>
            <a:r>
              <a:rPr i="0" lang="en" sz="1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" sz="1000">
                <a:latin typeface="Montserrat"/>
                <a:ea typeface="Montserrat"/>
                <a:cs typeface="Montserrat"/>
                <a:sym typeface="Montserrat"/>
              </a:rPr>
              <a:t>_____________</a:t>
            </a:r>
            <a:r>
              <a:rPr i="0" lang="en" sz="1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”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9" name="Google Shape;199;p17"/>
          <p:cNvSpPr/>
          <p:nvPr/>
        </p:nvSpPr>
        <p:spPr>
          <a:xfrm>
            <a:off x="723227" y="2203311"/>
            <a:ext cx="1469700" cy="735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"/>
              <a:buFont typeface="Calibri"/>
              <a:buNone/>
            </a:pPr>
            <a:r>
              <a:rPr i="0" lang="en" sz="1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C1. “I recognize </a:t>
            </a:r>
            <a:r>
              <a:rPr lang="en" sz="1000">
                <a:latin typeface="Montserrat"/>
                <a:ea typeface="Montserrat"/>
                <a:cs typeface="Montserrat"/>
                <a:sym typeface="Montserrat"/>
              </a:rPr>
              <a:t>XYZ</a:t>
            </a:r>
            <a:r>
              <a:rPr i="0" lang="en" sz="1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’s </a:t>
            </a:r>
            <a:r>
              <a:rPr lang="en" sz="1000">
                <a:latin typeface="Montserrat"/>
                <a:ea typeface="Montserrat"/>
                <a:cs typeface="Montserrat"/>
                <a:sym typeface="Montserrat"/>
              </a:rPr>
              <a:t>___________</a:t>
            </a:r>
            <a:r>
              <a:rPr i="0" lang="en" sz="10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.”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00" name="Google Shape;200;p17"/>
          <p:cNvSpPr/>
          <p:nvPr/>
        </p:nvSpPr>
        <p:spPr>
          <a:xfrm>
            <a:off x="762661" y="2932956"/>
            <a:ext cx="628946" cy="2311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070"/>
              </a:buClr>
              <a:buSzPts val="250"/>
              <a:buFont typeface="Calibri"/>
              <a:buNone/>
            </a:pPr>
            <a:r>
              <a:rPr b="0" i="0" lang="en" sz="1000" u="none" cap="none" strike="noStrike">
                <a:solidFill>
                  <a:srgbClr val="707070"/>
                </a:solidFill>
                <a:latin typeface="Calibri"/>
                <a:ea typeface="Calibri"/>
                <a:cs typeface="Calibri"/>
                <a:sym typeface="Calibri"/>
              </a:rPr>
              <a:t>Suspects </a:t>
            </a:r>
            <a:endParaRPr/>
          </a:p>
        </p:txBody>
      </p:sp>
      <p:cxnSp>
        <p:nvCxnSpPr>
          <p:cNvPr id="201" name="Google Shape;201;p17"/>
          <p:cNvCxnSpPr/>
          <p:nvPr/>
        </p:nvCxnSpPr>
        <p:spPr>
          <a:xfrm>
            <a:off x="1360256" y="3048526"/>
            <a:ext cx="764356" cy="1"/>
          </a:xfrm>
          <a:prstGeom prst="straightConnector1">
            <a:avLst/>
          </a:prstGeom>
          <a:noFill/>
          <a:ln cap="flat" cmpd="sng" w="25400">
            <a:solidFill>
              <a:srgbClr val="FF9900"/>
            </a:solidFill>
            <a:prstDash val="solid"/>
            <a:round/>
            <a:headEnd len="sm" w="sm" type="none"/>
            <a:tailEnd len="lg" w="lg" type="triangle"/>
          </a:ln>
          <a:effectLst>
            <a:outerShdw blurRad="38100" rotWithShape="0" dir="5400000" dist="20000">
              <a:srgbClr val="000000">
                <a:alpha val="37254"/>
              </a:srgbClr>
            </a:outerShdw>
          </a:effectLst>
        </p:spPr>
      </p:cxnSp>
      <p:sp>
        <p:nvSpPr>
          <p:cNvPr id="202" name="Google Shape;202;p17"/>
          <p:cNvSpPr/>
          <p:nvPr/>
        </p:nvSpPr>
        <p:spPr>
          <a:xfrm>
            <a:off x="2172361" y="2932956"/>
            <a:ext cx="464863" cy="2311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070"/>
              </a:buClr>
              <a:buSzPts val="250"/>
              <a:buFont typeface="Calibri"/>
              <a:buNone/>
            </a:pPr>
            <a:r>
              <a:rPr b="0" i="0" lang="en" sz="1000" u="none" cap="none" strike="noStrike">
                <a:solidFill>
                  <a:srgbClr val="707070"/>
                </a:solidFill>
                <a:latin typeface="Calibri"/>
                <a:ea typeface="Calibri"/>
                <a:cs typeface="Calibri"/>
                <a:sym typeface="Calibri"/>
              </a:rPr>
              <a:t>Leads </a:t>
            </a:r>
            <a:endParaRPr/>
          </a:p>
        </p:txBody>
      </p:sp>
      <p:cxnSp>
        <p:nvCxnSpPr>
          <p:cNvPr id="203" name="Google Shape;203;p17"/>
          <p:cNvCxnSpPr/>
          <p:nvPr/>
        </p:nvCxnSpPr>
        <p:spPr>
          <a:xfrm>
            <a:off x="2769956" y="3048526"/>
            <a:ext cx="2648342" cy="1"/>
          </a:xfrm>
          <a:prstGeom prst="straightConnector1">
            <a:avLst/>
          </a:prstGeom>
          <a:noFill/>
          <a:ln cap="flat" cmpd="sng" w="25400">
            <a:solidFill>
              <a:srgbClr val="FF9900"/>
            </a:solidFill>
            <a:prstDash val="solid"/>
            <a:round/>
            <a:headEnd len="sm" w="sm" type="none"/>
            <a:tailEnd len="lg" w="lg" type="triangle"/>
          </a:ln>
          <a:effectLst>
            <a:outerShdw blurRad="38100" rotWithShape="0" dir="5400000" dist="20000">
              <a:srgbClr val="000000">
                <a:alpha val="37254"/>
              </a:srgbClr>
            </a:outerShdw>
          </a:effectLst>
        </p:spPr>
      </p:cxnSp>
      <p:sp>
        <p:nvSpPr>
          <p:cNvPr id="204" name="Google Shape;204;p17"/>
          <p:cNvSpPr/>
          <p:nvPr/>
        </p:nvSpPr>
        <p:spPr>
          <a:xfrm>
            <a:off x="5551671" y="2933417"/>
            <a:ext cx="733126" cy="2311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070"/>
              </a:buClr>
              <a:buSzPts val="250"/>
              <a:buFont typeface="Calibri"/>
              <a:buNone/>
            </a:pPr>
            <a:r>
              <a:rPr b="0" i="0" lang="en" sz="1000" u="none" cap="none" strike="noStrike">
                <a:solidFill>
                  <a:srgbClr val="707070"/>
                </a:solidFill>
                <a:latin typeface="Calibri"/>
                <a:ea typeface="Calibri"/>
                <a:cs typeface="Calibri"/>
                <a:sym typeface="Calibri"/>
              </a:rPr>
              <a:t>Customers </a:t>
            </a:r>
            <a:endParaRPr/>
          </a:p>
        </p:txBody>
      </p:sp>
      <p:cxnSp>
        <p:nvCxnSpPr>
          <p:cNvPr id="205" name="Google Shape;205;p17"/>
          <p:cNvCxnSpPr/>
          <p:nvPr/>
        </p:nvCxnSpPr>
        <p:spPr>
          <a:xfrm>
            <a:off x="6327066" y="3048987"/>
            <a:ext cx="1061936" cy="1"/>
          </a:xfrm>
          <a:prstGeom prst="straightConnector1">
            <a:avLst/>
          </a:prstGeom>
          <a:noFill/>
          <a:ln cap="flat" cmpd="sng" w="25400">
            <a:solidFill>
              <a:srgbClr val="FF9900"/>
            </a:solidFill>
            <a:prstDash val="solid"/>
            <a:round/>
            <a:headEnd len="sm" w="sm" type="none"/>
            <a:tailEnd len="lg" w="lg" type="triangle"/>
          </a:ln>
          <a:effectLst>
            <a:outerShdw blurRad="38100" rotWithShape="0" dir="5400000" dist="20000">
              <a:srgbClr val="000000">
                <a:alpha val="37254"/>
              </a:srgbClr>
            </a:outerShdw>
          </a:effectLst>
        </p:spPr>
      </p:cxnSp>
      <p:sp>
        <p:nvSpPr>
          <p:cNvPr id="206" name="Google Shape;206;p17"/>
          <p:cNvSpPr/>
          <p:nvPr/>
        </p:nvSpPr>
        <p:spPr>
          <a:xfrm>
            <a:off x="7431271" y="2933417"/>
            <a:ext cx="755822" cy="2311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070"/>
              </a:buClr>
              <a:buSzPts val="250"/>
              <a:buFont typeface="Calibri"/>
              <a:buNone/>
            </a:pPr>
            <a:r>
              <a:rPr b="0" i="0" lang="en" sz="1000" u="none" cap="none" strike="noStrike">
                <a:solidFill>
                  <a:srgbClr val="707070"/>
                </a:solidFill>
                <a:latin typeface="Calibri"/>
                <a:ea typeface="Calibri"/>
                <a:cs typeface="Calibri"/>
                <a:sym typeface="Calibri"/>
              </a:rPr>
              <a:t>Champions </a:t>
            </a:r>
            <a:endParaRPr/>
          </a:p>
        </p:txBody>
      </p:sp>
      <p:cxnSp>
        <p:nvCxnSpPr>
          <p:cNvPr id="207" name="Google Shape;207;p17"/>
          <p:cNvCxnSpPr/>
          <p:nvPr/>
        </p:nvCxnSpPr>
        <p:spPr>
          <a:xfrm>
            <a:off x="8206666" y="3048987"/>
            <a:ext cx="455382" cy="1"/>
          </a:xfrm>
          <a:prstGeom prst="straightConnector1">
            <a:avLst/>
          </a:prstGeom>
          <a:noFill/>
          <a:ln cap="flat" cmpd="sng" w="25400">
            <a:solidFill>
              <a:srgbClr val="FF9900"/>
            </a:solidFill>
            <a:prstDash val="solid"/>
            <a:round/>
            <a:headEnd len="sm" w="sm" type="none"/>
            <a:tailEnd len="lg" w="lg" type="triangle"/>
          </a:ln>
          <a:effectLst>
            <a:outerShdw blurRad="38100" rotWithShape="0" dir="5400000" dist="20000">
              <a:srgbClr val="000000">
                <a:alpha val="37254"/>
              </a:srgbClr>
            </a:outerShdw>
          </a:effectLst>
        </p:spPr>
      </p:cxnSp>
      <p:sp>
        <p:nvSpPr>
          <p:cNvPr id="208" name="Google Shape;208;p17"/>
          <p:cNvSpPr/>
          <p:nvPr/>
        </p:nvSpPr>
        <p:spPr>
          <a:xfrm>
            <a:off x="565277" y="2001585"/>
            <a:ext cx="1053913" cy="2311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070"/>
              </a:buClr>
              <a:buSzPts val="250"/>
              <a:buFont typeface="Calibri"/>
              <a:buNone/>
            </a:pPr>
            <a:r>
              <a:rPr b="0" i="0" lang="en" sz="1000" u="none" cap="none" strike="noStrike">
                <a:solidFill>
                  <a:srgbClr val="707070"/>
                </a:solidFill>
                <a:latin typeface="Calibri"/>
                <a:ea typeface="Calibri"/>
                <a:cs typeface="Calibri"/>
                <a:sym typeface="Calibri"/>
              </a:rPr>
              <a:t>Brand Awarene</a:t>
            </a:r>
            <a:r>
              <a:rPr b="0" i="0" lang="en" sz="1000" u="none" cap="none" strike="noStrike">
                <a:solidFill>
                  <a:srgbClr val="707070"/>
                </a:solidFill>
                <a:latin typeface="Calibri"/>
                <a:ea typeface="Calibri"/>
                <a:cs typeface="Calibri"/>
                <a:sym typeface="Calibri"/>
              </a:rPr>
              <a:t>ss</a:t>
            </a:r>
            <a:endParaRPr/>
          </a:p>
        </p:txBody>
      </p:sp>
      <p:sp>
        <p:nvSpPr>
          <p:cNvPr id="209" name="Google Shape;209;p17"/>
          <p:cNvSpPr/>
          <p:nvPr/>
        </p:nvSpPr>
        <p:spPr>
          <a:xfrm>
            <a:off x="2049459" y="2008265"/>
            <a:ext cx="1047464" cy="2311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070"/>
              </a:buClr>
              <a:buSzPts val="250"/>
              <a:buFont typeface="Calibri"/>
              <a:buNone/>
            </a:pPr>
            <a:r>
              <a:rPr b="0" i="0" lang="en" sz="1000" u="none" cap="none" strike="noStrike">
                <a:solidFill>
                  <a:srgbClr val="707070"/>
                </a:solidFill>
                <a:latin typeface="Calibri"/>
                <a:ea typeface="Calibri"/>
                <a:cs typeface="Calibri"/>
                <a:sym typeface="Calibri"/>
              </a:rPr>
              <a:t>Lead Generation</a:t>
            </a:r>
            <a:endParaRPr/>
          </a:p>
        </p:txBody>
      </p:sp>
      <p:sp>
        <p:nvSpPr>
          <p:cNvPr id="210" name="Google Shape;210;p17"/>
          <p:cNvSpPr/>
          <p:nvPr/>
        </p:nvSpPr>
        <p:spPr>
          <a:xfrm>
            <a:off x="3498609" y="2001585"/>
            <a:ext cx="1102219" cy="2311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070"/>
              </a:buClr>
              <a:buSzPts val="250"/>
              <a:buFont typeface="Calibri"/>
              <a:buNone/>
            </a:pPr>
            <a:r>
              <a:rPr b="0" i="0" lang="en" sz="1000" u="none" cap="none" strike="noStrike">
                <a:solidFill>
                  <a:srgbClr val="707070"/>
                </a:solidFill>
                <a:latin typeface="Calibri"/>
                <a:ea typeface="Calibri"/>
                <a:cs typeface="Calibri"/>
                <a:sym typeface="Calibri"/>
              </a:rPr>
              <a:t>Empathy/Nurture</a:t>
            </a:r>
            <a:endParaRPr/>
          </a:p>
        </p:txBody>
      </p:sp>
      <p:sp>
        <p:nvSpPr>
          <p:cNvPr id="211" name="Google Shape;211;p17"/>
          <p:cNvSpPr/>
          <p:nvPr/>
        </p:nvSpPr>
        <p:spPr>
          <a:xfrm>
            <a:off x="4713733" y="2008265"/>
            <a:ext cx="1362173" cy="2311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070"/>
              </a:buClr>
              <a:buSzPts val="250"/>
              <a:buFont typeface="Calibri"/>
              <a:buNone/>
            </a:pPr>
            <a:r>
              <a:rPr b="0" i="0" lang="en" sz="1000" u="none" cap="none" strike="noStrike">
                <a:solidFill>
                  <a:srgbClr val="707070"/>
                </a:solidFill>
                <a:latin typeface="Calibri"/>
                <a:ea typeface="Calibri"/>
                <a:cs typeface="Calibri"/>
                <a:sym typeface="Calibri"/>
              </a:rPr>
              <a:t>Business</a:t>
            </a:r>
            <a:r>
              <a:rPr b="0" i="0" lang="en" sz="1000" u="none" cap="none" strike="noStrike">
                <a:solidFill>
                  <a:srgbClr val="707070"/>
                </a:solidFill>
                <a:latin typeface="Calibri"/>
                <a:ea typeface="Calibri"/>
                <a:cs typeface="Calibri"/>
                <a:sym typeface="Calibri"/>
              </a:rPr>
              <a:t> Development</a:t>
            </a:r>
            <a:endParaRPr/>
          </a:p>
        </p:txBody>
      </p:sp>
      <p:sp>
        <p:nvSpPr>
          <p:cNvPr id="212" name="Google Shape;212;p17"/>
          <p:cNvSpPr/>
          <p:nvPr/>
        </p:nvSpPr>
        <p:spPr>
          <a:xfrm>
            <a:off x="6097264" y="2008265"/>
            <a:ext cx="1353677" cy="2311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070"/>
              </a:buClr>
              <a:buSzPts val="250"/>
              <a:buFont typeface="Calibri"/>
              <a:buNone/>
            </a:pPr>
            <a:r>
              <a:rPr b="0" i="0" lang="en" sz="1000" u="none" cap="none" strike="noStrike">
                <a:solidFill>
                  <a:srgbClr val="707070"/>
                </a:solidFill>
                <a:latin typeface="Calibri"/>
                <a:ea typeface="Calibri"/>
                <a:cs typeface="Calibri"/>
                <a:sym typeface="Calibri"/>
              </a:rPr>
              <a:t>Post-Sale Engagement</a:t>
            </a:r>
            <a:endParaRPr/>
          </a:p>
        </p:txBody>
      </p:sp>
      <p:sp>
        <p:nvSpPr>
          <p:cNvPr id="213" name="Google Shape;213;p17"/>
          <p:cNvSpPr/>
          <p:nvPr/>
        </p:nvSpPr>
        <p:spPr>
          <a:xfrm>
            <a:off x="7501945" y="2008265"/>
            <a:ext cx="1200508" cy="2311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070"/>
              </a:buClr>
              <a:buSzPts val="250"/>
              <a:buFont typeface="Calibri"/>
              <a:buNone/>
            </a:pPr>
            <a:r>
              <a:rPr b="0" i="0" lang="en" sz="1000" u="none" cap="none" strike="noStrike">
                <a:solidFill>
                  <a:srgbClr val="707070"/>
                </a:solidFill>
                <a:latin typeface="Calibri"/>
                <a:ea typeface="Calibri"/>
                <a:cs typeface="Calibri"/>
                <a:sym typeface="Calibri"/>
              </a:rPr>
              <a:t>Champion Converts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8"/>
          <p:cNvSpPr txBox="1"/>
          <p:nvPr>
            <p:ph idx="12" type="sldNum"/>
          </p:nvPr>
        </p:nvSpPr>
        <p:spPr>
          <a:xfrm>
            <a:off x="8436138" y="6416998"/>
            <a:ext cx="250662" cy="243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</a:pPr>
            <a:fld id="{00000000-1234-1234-1234-123412341234}" type="slidenum">
              <a:rPr b="0" i="0" lang="en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1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19" name="Google Shape;219;p18"/>
          <p:cNvGraphicFramePr/>
          <p:nvPr/>
        </p:nvGraphicFramePr>
        <p:xfrm>
          <a:off x="182893" y="138597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{50D60CF6-4918-49A0-A9D7-0421CC3B7376}</a:tableStyleId>
              </a:tblPr>
              <a:tblGrid>
                <a:gridCol w="2926075"/>
                <a:gridCol w="2926075"/>
                <a:gridCol w="2926075"/>
              </a:tblGrid>
              <a:tr h="127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50"/>
                        <a:buFont typeface="Helvetica Neue"/>
                        <a:buNone/>
                      </a:pPr>
                      <a:r>
                        <a:rPr lang="en" sz="1000" u="none" cap="none" strike="noStrike">
                          <a:solidFill>
                            <a:srgbClr val="FFFFFF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Why?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50"/>
                        <a:buFont typeface="Helvetica Neue"/>
                        <a:buNone/>
                      </a:pPr>
                      <a:r>
                        <a:rPr lang="en" sz="1000" u="none" cap="none" strike="noStrike">
                          <a:solidFill>
                            <a:srgbClr val="FFFFFF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What?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50"/>
                        <a:buFont typeface="Helvetica Neue"/>
                        <a:buNone/>
                      </a:pPr>
                      <a:r>
                        <a:rPr lang="en" sz="1000" u="none" cap="none" strike="noStrike">
                          <a:solidFill>
                            <a:srgbClr val="FFFFFF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How = Potential Initiatives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rPr lang="en" sz="10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C1. 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rPr lang="en" sz="10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C2. 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C3. </a:t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C4. </a:t>
                      </a:r>
                      <a:endParaRPr sz="10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C5.</a:t>
                      </a:r>
                      <a:endParaRPr sz="10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220" name="Google Shape;220;p18"/>
          <p:cNvSpPr/>
          <p:nvPr/>
        </p:nvSpPr>
        <p:spPr>
          <a:xfrm>
            <a:off x="0" y="-1"/>
            <a:ext cx="7948246" cy="7763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None/>
            </a:pPr>
            <a:r>
              <a:rPr i="0" lang="en" sz="2100" u="none" cap="none" strike="noStrike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 Strategy map objective definitions </a:t>
            </a:r>
            <a:endParaRPr i="0" sz="2100" u="none" cap="none" strike="noStrike">
              <a:solidFill>
                <a:srgbClr val="FF99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None/>
            </a:pPr>
            <a:r>
              <a:rPr i="0" lang="en" sz="2100" u="none" cap="none" strike="noStrike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(Customer Perspective)</a:t>
            </a:r>
            <a:endParaRPr>
              <a:solidFill>
                <a:srgbClr val="FF99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9"/>
          <p:cNvSpPr txBox="1"/>
          <p:nvPr>
            <p:ph idx="12" type="sldNum"/>
          </p:nvPr>
        </p:nvSpPr>
        <p:spPr>
          <a:xfrm>
            <a:off x="8436138" y="6416998"/>
            <a:ext cx="250800" cy="24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</a:pPr>
            <a:fld id="{00000000-1234-1234-1234-123412341234}" type="slidenum">
              <a:rPr b="0" i="0" lang="en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1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26" name="Google Shape;226;p19"/>
          <p:cNvGraphicFramePr/>
          <p:nvPr/>
        </p:nvGraphicFramePr>
        <p:xfrm>
          <a:off x="182893" y="146217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{50D60CF6-4918-49A0-A9D7-0421CC3B7376}</a:tableStyleId>
              </a:tblPr>
              <a:tblGrid>
                <a:gridCol w="2926075"/>
                <a:gridCol w="2926075"/>
                <a:gridCol w="2926075"/>
              </a:tblGrid>
              <a:tr h="127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50"/>
                        <a:buFont typeface="Helvetica Neue"/>
                        <a:buNone/>
                      </a:pPr>
                      <a:r>
                        <a:rPr lang="en" sz="1000" u="none" cap="none" strike="noStrike">
                          <a:solidFill>
                            <a:srgbClr val="FFFFFF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Why?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50"/>
                        <a:buFont typeface="Helvetica Neue"/>
                        <a:buNone/>
                      </a:pPr>
                      <a:r>
                        <a:rPr lang="en" sz="1000" u="none" cap="none" strike="noStrike">
                          <a:solidFill>
                            <a:srgbClr val="FFFFFF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What?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50"/>
                        <a:buFont typeface="Helvetica Neue"/>
                        <a:buNone/>
                      </a:pPr>
                      <a:r>
                        <a:rPr lang="en" sz="1000" u="none" cap="none" strike="noStrike">
                          <a:solidFill>
                            <a:srgbClr val="FFFFFF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How = Potential Initiatives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rPr lang="en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P1.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rPr lang="en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P2.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P3.</a:t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P4.</a:t>
                      </a:r>
                      <a:endParaRPr sz="10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P5.</a:t>
                      </a:r>
                      <a:endParaRPr sz="10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P6.</a:t>
                      </a:r>
                      <a:endParaRPr sz="10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P7.</a:t>
                      </a:r>
                      <a:endParaRPr sz="10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P8.</a:t>
                      </a:r>
                      <a:endParaRPr sz="10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P9.</a:t>
                      </a:r>
                      <a:endParaRPr sz="10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227" name="Google Shape;227;p19"/>
          <p:cNvSpPr/>
          <p:nvPr/>
        </p:nvSpPr>
        <p:spPr>
          <a:xfrm>
            <a:off x="0" y="-1"/>
            <a:ext cx="7948200" cy="7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None/>
            </a:pPr>
            <a:r>
              <a:rPr i="0" lang="en" sz="2100" u="none" cap="none" strike="noStrike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 Strategy map objective definitions </a:t>
            </a:r>
            <a:endParaRPr i="0" sz="2100" u="none" cap="none" strike="noStrike">
              <a:solidFill>
                <a:srgbClr val="FF99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None/>
            </a:pPr>
            <a:r>
              <a:rPr i="0" lang="en" sz="2100" u="none" cap="none" strike="noStrike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(</a:t>
            </a:r>
            <a:r>
              <a:rPr lang="en" sz="2100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Process</a:t>
            </a:r>
            <a:r>
              <a:rPr i="0" lang="en" sz="2100" u="none" cap="none" strike="noStrike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 Perspective)</a:t>
            </a:r>
            <a:endParaRPr>
              <a:solidFill>
                <a:srgbClr val="FF99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0"/>
          <p:cNvSpPr txBox="1"/>
          <p:nvPr>
            <p:ph idx="12" type="sldNum"/>
          </p:nvPr>
        </p:nvSpPr>
        <p:spPr>
          <a:xfrm>
            <a:off x="8436138" y="6416998"/>
            <a:ext cx="250800" cy="24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</a:pPr>
            <a:fld id="{00000000-1234-1234-1234-123412341234}" type="slidenum">
              <a:rPr b="0" i="0" lang="en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1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33" name="Google Shape;233;p20"/>
          <p:cNvGraphicFramePr/>
          <p:nvPr/>
        </p:nvGraphicFramePr>
        <p:xfrm>
          <a:off x="182893" y="123357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{50D60CF6-4918-49A0-A9D7-0421CC3B7376}</a:tableStyleId>
              </a:tblPr>
              <a:tblGrid>
                <a:gridCol w="2926075"/>
                <a:gridCol w="2926075"/>
                <a:gridCol w="2926075"/>
              </a:tblGrid>
              <a:tr h="127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50"/>
                        <a:buFont typeface="Helvetica Neue"/>
                        <a:buNone/>
                      </a:pPr>
                      <a:r>
                        <a:rPr lang="en" sz="1000" u="none" cap="none" strike="noStrike">
                          <a:solidFill>
                            <a:srgbClr val="FFFFFF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Why?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50"/>
                        <a:buFont typeface="Helvetica Neue"/>
                        <a:buNone/>
                      </a:pPr>
                      <a:r>
                        <a:rPr lang="en" sz="1000" u="none" cap="none" strike="noStrike">
                          <a:solidFill>
                            <a:srgbClr val="FFFFFF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What?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50"/>
                        <a:buFont typeface="Helvetica Neue"/>
                        <a:buNone/>
                      </a:pPr>
                      <a:r>
                        <a:rPr lang="en" sz="1000" u="none" cap="none" strike="noStrike">
                          <a:solidFill>
                            <a:srgbClr val="FFFFFF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How = Potential Initiatives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rPr lang="en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E1.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rPr lang="en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E2.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chemeClr val="accent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E3.</a:t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"/>
                        <a:buFont typeface="Helvetica Neue"/>
                        <a:buNone/>
                      </a:pPr>
                      <a:r>
                        <a:t/>
                      </a:r>
                      <a:endParaRPr i="0" sz="1000" u="none" cap="none" strike="noStrike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45725" marL="45725"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234" name="Google Shape;234;p20"/>
          <p:cNvSpPr/>
          <p:nvPr/>
        </p:nvSpPr>
        <p:spPr>
          <a:xfrm>
            <a:off x="0" y="-1"/>
            <a:ext cx="7948200" cy="7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None/>
            </a:pPr>
            <a:r>
              <a:rPr i="0" lang="en" sz="2100" u="none" cap="none" strike="noStrike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 Strategy map objective definitions </a:t>
            </a:r>
            <a:endParaRPr i="0" sz="2100" u="none" cap="none" strike="noStrike">
              <a:solidFill>
                <a:srgbClr val="FF99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None/>
            </a:pPr>
            <a:r>
              <a:rPr i="0" lang="en" sz="2100" u="none" cap="none" strike="noStrike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(</a:t>
            </a:r>
            <a:r>
              <a:rPr lang="en" sz="2100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Enabler</a:t>
            </a:r>
            <a:r>
              <a:rPr i="0" lang="en" sz="2100" u="none" cap="none" strike="noStrike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 Perspective)</a:t>
            </a:r>
            <a:endParaRPr>
              <a:solidFill>
                <a:srgbClr val="FF99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1"/>
          <p:cNvSpPr txBox="1"/>
          <p:nvPr>
            <p:ph idx="12" type="sldNum"/>
          </p:nvPr>
        </p:nvSpPr>
        <p:spPr>
          <a:xfrm>
            <a:off x="8436138" y="6416998"/>
            <a:ext cx="250662" cy="2438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75"/>
              <a:buFont typeface="Calibri"/>
              <a:buNone/>
            </a:pPr>
            <a:fld id="{00000000-1234-1234-1234-123412341234}" type="slidenum">
              <a:rPr b="0" i="0" lang="en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1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21"/>
          <p:cNvSpPr/>
          <p:nvPr/>
        </p:nvSpPr>
        <p:spPr>
          <a:xfrm>
            <a:off x="146127" y="580572"/>
            <a:ext cx="4856700" cy="12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rPr i="0" lang="en" sz="2400" u="none" cap="none" strike="noStrike">
                <a:solidFill>
                  <a:srgbClr val="FF9900"/>
                </a:solidFill>
                <a:latin typeface="Montserrat"/>
                <a:ea typeface="Montserrat"/>
                <a:cs typeface="Montserrat"/>
                <a:sym typeface="Montserrat"/>
              </a:rPr>
              <a:t>Initiative prioritization</a:t>
            </a:r>
            <a:endParaRPr sz="2400">
              <a:solidFill>
                <a:srgbClr val="FF99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241" name="Google Shape;241;p21"/>
          <p:cNvGrpSpPr/>
          <p:nvPr/>
        </p:nvGrpSpPr>
        <p:grpSpPr>
          <a:xfrm>
            <a:off x="562106" y="3148247"/>
            <a:ext cx="779060" cy="402486"/>
            <a:chOff x="-1" y="-1"/>
            <a:chExt cx="779060" cy="402486"/>
          </a:xfrm>
        </p:grpSpPr>
        <p:sp>
          <p:nvSpPr>
            <p:cNvPr id="242" name="Google Shape;242;p21"/>
            <p:cNvSpPr/>
            <p:nvPr/>
          </p:nvSpPr>
          <p:spPr>
            <a:xfrm>
              <a:off x="-1" y="-1"/>
              <a:ext cx="779060" cy="402486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104261" y="0"/>
                  </a:lnTo>
                  <a:lnTo>
                    <a:pt x="120000" y="60000"/>
                  </a:lnTo>
                  <a:lnTo>
                    <a:pt x="104261" y="120000"/>
                  </a:lnTo>
                  <a:lnTo>
                    <a:pt x="0" y="12000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100"/>
                <a:buFont typeface="Arial"/>
                <a:buNone/>
              </a:pPr>
              <a:r>
                <a:t/>
              </a:r>
              <a:endParaRPr b="1" i="0" sz="11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243" name="Google Shape;243;p21"/>
            <p:cNvSpPr/>
            <p:nvPr/>
          </p:nvSpPr>
          <p:spPr>
            <a:xfrm>
              <a:off x="-1" y="87669"/>
              <a:ext cx="727973" cy="2271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7350" lIns="37350" spcFirstLastPara="1" rIns="37350" wrap="square" tIns="373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75"/>
                <a:buFont typeface="Calibri"/>
                <a:buNone/>
              </a:pPr>
              <a:r>
                <a:rPr b="1" i="0" lang="en" sz="11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Criteria</a:t>
              </a:r>
              <a:endParaRPr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244" name="Google Shape;244;p21"/>
          <p:cNvGrpSpPr/>
          <p:nvPr/>
        </p:nvGrpSpPr>
        <p:grpSpPr>
          <a:xfrm>
            <a:off x="562106" y="3821816"/>
            <a:ext cx="779060" cy="1034661"/>
            <a:chOff x="-1" y="-1"/>
            <a:chExt cx="779060" cy="1034661"/>
          </a:xfrm>
        </p:grpSpPr>
        <p:sp>
          <p:nvSpPr>
            <p:cNvPr id="245" name="Google Shape;245;p21"/>
            <p:cNvSpPr/>
            <p:nvPr/>
          </p:nvSpPr>
          <p:spPr>
            <a:xfrm>
              <a:off x="-1" y="-1"/>
              <a:ext cx="779060" cy="1034661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107922" y="0"/>
                  </a:lnTo>
                  <a:lnTo>
                    <a:pt x="120000" y="60000"/>
                  </a:lnTo>
                  <a:lnTo>
                    <a:pt x="107922" y="120000"/>
                  </a:lnTo>
                  <a:lnTo>
                    <a:pt x="0" y="12000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100"/>
                <a:buFont typeface="Arial"/>
                <a:buNone/>
              </a:pPr>
              <a:r>
                <a:t/>
              </a:r>
              <a:endParaRPr b="1" i="0" sz="11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246" name="Google Shape;246;p21"/>
            <p:cNvSpPr/>
            <p:nvPr/>
          </p:nvSpPr>
          <p:spPr>
            <a:xfrm>
              <a:off x="-1" y="403757"/>
              <a:ext cx="739858" cy="2271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7350" lIns="37350" spcFirstLastPara="1" rIns="37350" wrap="square" tIns="373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75"/>
                <a:buFont typeface="Calibri"/>
                <a:buNone/>
              </a:pPr>
              <a:r>
                <a:rPr b="1" i="0" lang="en" sz="11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Definition</a:t>
              </a:r>
              <a:endParaRPr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247" name="Google Shape;247;p21"/>
          <p:cNvGrpSpPr/>
          <p:nvPr/>
        </p:nvGrpSpPr>
        <p:grpSpPr>
          <a:xfrm>
            <a:off x="1558856" y="2418587"/>
            <a:ext cx="7127942" cy="3030394"/>
            <a:chOff x="-1" y="0"/>
            <a:chExt cx="7127942" cy="3030394"/>
          </a:xfrm>
        </p:grpSpPr>
        <p:grpSp>
          <p:nvGrpSpPr>
            <p:cNvPr id="248" name="Google Shape;248;p21"/>
            <p:cNvGrpSpPr/>
            <p:nvPr/>
          </p:nvGrpSpPr>
          <p:grpSpPr>
            <a:xfrm>
              <a:off x="-1" y="0"/>
              <a:ext cx="3391175" cy="2736305"/>
              <a:chOff x="-1" y="0"/>
              <a:chExt cx="3391174" cy="2736304"/>
            </a:xfrm>
          </p:grpSpPr>
          <p:sp>
            <p:nvSpPr>
              <p:cNvPr id="249" name="Google Shape;249;p21"/>
              <p:cNvSpPr/>
              <p:nvPr/>
            </p:nvSpPr>
            <p:spPr>
              <a:xfrm>
                <a:off x="-1" y="0"/>
                <a:ext cx="3391174" cy="2736304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t" bIns="45700" lIns="45700" spcFirstLastPara="1" rIns="45700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Calibri"/>
                  <a:buNone/>
                </a:pPr>
                <a:r>
                  <a:t/>
                </a:r>
                <a:endParaRPr i="0" sz="1100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250" name="Google Shape;250;p21"/>
              <p:cNvSpPr/>
              <p:nvPr/>
            </p:nvSpPr>
            <p:spPr>
              <a:xfrm>
                <a:off x="-1" y="0"/>
                <a:ext cx="3391174" cy="60495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29425" lIns="29425" spcFirstLastPara="1" rIns="29425" wrap="square" tIns="294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Calibri"/>
                  <a:buNone/>
                </a:pPr>
                <a:r>
                  <a:t/>
                </a:r>
                <a:endParaRPr i="0" sz="1100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75"/>
                  <a:buFont typeface="Calibri"/>
                  <a:buNone/>
                </a:pPr>
                <a:r>
                  <a:rPr i="0" lang="en" sz="1100" u="none" cap="none" strike="noStrike">
                    <a:solidFill>
                      <a:srgbClr val="00000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 </a:t>
                </a:r>
                <a:r>
                  <a:rPr b="1" i="0" lang="en" sz="1600" u="none" cap="none" strike="noStrike">
                    <a:solidFill>
                      <a:srgbClr val="00000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STRATEGIC RELEVANCE</a:t>
                </a:r>
                <a:endParaRPr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grpSp>
          <p:nvGrpSpPr>
            <p:cNvPr id="251" name="Google Shape;251;p21"/>
            <p:cNvGrpSpPr/>
            <p:nvPr/>
          </p:nvGrpSpPr>
          <p:grpSpPr>
            <a:xfrm>
              <a:off x="3475379" y="0"/>
              <a:ext cx="3652562" cy="2736305"/>
              <a:chOff x="0" y="0"/>
              <a:chExt cx="3652560" cy="2736304"/>
            </a:xfrm>
          </p:grpSpPr>
          <p:sp>
            <p:nvSpPr>
              <p:cNvPr id="252" name="Google Shape;252;p21"/>
              <p:cNvSpPr/>
              <p:nvPr/>
            </p:nvSpPr>
            <p:spPr>
              <a:xfrm>
                <a:off x="0" y="0"/>
                <a:ext cx="3652560" cy="2736304"/>
              </a:xfrm>
              <a:prstGeom prst="rect">
                <a:avLst/>
              </a:prstGeom>
              <a:solidFill>
                <a:srgbClr val="D9D9D9"/>
              </a:solidFill>
              <a:ln>
                <a:noFill/>
              </a:ln>
            </p:spPr>
            <p:txBody>
              <a:bodyPr anchorCtr="0" anchor="t" bIns="45700" lIns="45700" spcFirstLastPara="1" rIns="45700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Calibri"/>
                  <a:buNone/>
                </a:pPr>
                <a:r>
                  <a:t/>
                </a:r>
                <a:endParaRPr i="0" sz="1100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253" name="Google Shape;253;p21"/>
              <p:cNvSpPr/>
              <p:nvPr/>
            </p:nvSpPr>
            <p:spPr>
              <a:xfrm>
                <a:off x="0" y="0"/>
                <a:ext cx="3652560" cy="60495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29425" lIns="29425" spcFirstLastPara="1" rIns="29425" wrap="square" tIns="294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75"/>
                  <a:buFont typeface="Calibri"/>
                  <a:buNone/>
                </a:pPr>
                <a:r>
                  <a:rPr i="0" lang="en" sz="1100" u="none" cap="none" strike="noStrike">
                    <a:solidFill>
                      <a:srgbClr val="00000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 </a:t>
                </a:r>
                <a:endParaRPr>
                  <a:latin typeface="Montserrat"/>
                  <a:ea typeface="Montserrat"/>
                  <a:cs typeface="Montserrat"/>
                  <a:sym typeface="Montserrat"/>
                </a:endParaRPr>
              </a:p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400"/>
                  <a:buFont typeface="Calibri"/>
                  <a:buNone/>
                </a:pPr>
                <a:r>
                  <a:rPr b="1" i="0" lang="en" sz="1600" u="none" cap="none" strike="noStrike">
                    <a:solidFill>
                      <a:srgbClr val="00000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DELIVERY CAPACITY</a:t>
                </a:r>
                <a:endParaRPr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grpSp>
          <p:nvGrpSpPr>
            <p:cNvPr id="254" name="Google Shape;254;p21"/>
            <p:cNvGrpSpPr/>
            <p:nvPr/>
          </p:nvGrpSpPr>
          <p:grpSpPr>
            <a:xfrm>
              <a:off x="110342" y="702867"/>
              <a:ext cx="1456884" cy="452792"/>
              <a:chOff x="0" y="0"/>
              <a:chExt cx="1456883" cy="452790"/>
            </a:xfrm>
          </p:grpSpPr>
          <p:sp>
            <p:nvSpPr>
              <p:cNvPr id="255" name="Google Shape;255;p21"/>
              <p:cNvSpPr/>
              <p:nvPr/>
            </p:nvSpPr>
            <p:spPr>
              <a:xfrm>
                <a:off x="0" y="0"/>
                <a:ext cx="1456883" cy="452790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</p:spPr>
            <p:txBody>
              <a:bodyPr anchorCtr="0" anchor="ctr" bIns="45700" lIns="45700" spcFirstLastPara="1" rIns="45700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Calibri"/>
                  <a:buNone/>
                </a:pPr>
                <a:r>
                  <a:t/>
                </a:r>
                <a:endParaRPr b="1" i="0" sz="1100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256" name="Google Shape;256;p21"/>
              <p:cNvSpPr/>
              <p:nvPr/>
            </p:nvSpPr>
            <p:spPr>
              <a:xfrm>
                <a:off x="0" y="112822"/>
                <a:ext cx="1456883" cy="22714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7350" lIns="37350" spcFirstLastPara="1" rIns="37350" wrap="square" tIns="3735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75"/>
                  <a:buFont typeface="Calibri"/>
                  <a:buNone/>
                </a:pPr>
                <a:r>
                  <a:rPr b="1" i="0" lang="en" sz="1100" u="none" cap="none" strike="noStrike">
                    <a:solidFill>
                      <a:srgbClr val="00000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Strategic  impact</a:t>
                </a:r>
                <a:endParaRPr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grpSp>
          <p:nvGrpSpPr>
            <p:cNvPr id="257" name="Google Shape;257;p21"/>
            <p:cNvGrpSpPr/>
            <p:nvPr/>
          </p:nvGrpSpPr>
          <p:grpSpPr>
            <a:xfrm>
              <a:off x="3584088" y="1295140"/>
              <a:ext cx="1558269" cy="1305324"/>
              <a:chOff x="0" y="-1"/>
              <a:chExt cx="1558267" cy="1305323"/>
            </a:xfrm>
          </p:grpSpPr>
          <p:sp>
            <p:nvSpPr>
              <p:cNvPr id="258" name="Google Shape;258;p21"/>
              <p:cNvSpPr/>
              <p:nvPr/>
            </p:nvSpPr>
            <p:spPr>
              <a:xfrm>
                <a:off x="0" y="-1"/>
                <a:ext cx="1558267" cy="1305323"/>
              </a:xfrm>
              <a:prstGeom prst="rect">
                <a:avLst/>
              </a:prstGeom>
              <a:solidFill>
                <a:srgbClr val="FFFFFF"/>
              </a:solidFill>
              <a:ln cap="flat" cmpd="sng" w="9525">
                <a:solidFill>
                  <a:srgbClr val="BFBFBF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45700" spcFirstLastPara="1" rIns="45700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Calibri"/>
                  <a:buNone/>
                </a:pPr>
                <a:r>
                  <a:t/>
                </a:r>
                <a:endParaRPr i="0" sz="1000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259" name="Google Shape;259;p21"/>
              <p:cNvSpPr/>
              <p:nvPr/>
            </p:nvSpPr>
            <p:spPr>
              <a:xfrm>
                <a:off x="0" y="-1"/>
                <a:ext cx="1558267" cy="89705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29425" lIns="29425" spcFirstLastPara="1" rIns="29425" wrap="square" tIns="294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50"/>
                  <a:buFont typeface="Calibri"/>
                  <a:buNone/>
                </a:pPr>
                <a:r>
                  <a:rPr i="0" lang="en" sz="1000" u="none" cap="none" strike="noStrike">
                    <a:solidFill>
                      <a:srgbClr val="00000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Initiatives that affect all (or most of) the departments and require high degree of partnerships must be highly rated.</a:t>
                </a:r>
                <a:endParaRPr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grpSp>
          <p:nvGrpSpPr>
            <p:cNvPr id="260" name="Google Shape;260;p21"/>
            <p:cNvGrpSpPr/>
            <p:nvPr/>
          </p:nvGrpSpPr>
          <p:grpSpPr>
            <a:xfrm>
              <a:off x="115603" y="1289770"/>
              <a:ext cx="1463516" cy="1305324"/>
              <a:chOff x="0" y="-1"/>
              <a:chExt cx="1463514" cy="1305323"/>
            </a:xfrm>
          </p:grpSpPr>
          <p:sp>
            <p:nvSpPr>
              <p:cNvPr id="261" name="Google Shape;261;p21"/>
              <p:cNvSpPr/>
              <p:nvPr/>
            </p:nvSpPr>
            <p:spPr>
              <a:xfrm>
                <a:off x="0" y="-1"/>
                <a:ext cx="1463514" cy="1305323"/>
              </a:xfrm>
              <a:prstGeom prst="rect">
                <a:avLst/>
              </a:prstGeom>
              <a:solidFill>
                <a:srgbClr val="FFFFFF"/>
              </a:solidFill>
              <a:ln cap="flat" cmpd="sng" w="9525">
                <a:solidFill>
                  <a:srgbClr val="BFBFBF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45700" spcFirstLastPara="1" rIns="45700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Calibri"/>
                  <a:buNone/>
                </a:pPr>
                <a:r>
                  <a:t/>
                </a:r>
                <a:endParaRPr i="0" sz="1000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262" name="Google Shape;262;p21"/>
              <p:cNvSpPr/>
              <p:nvPr/>
            </p:nvSpPr>
            <p:spPr>
              <a:xfrm>
                <a:off x="0" y="-1"/>
                <a:ext cx="1463514" cy="75735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29425" lIns="29425" spcFirstLastPara="1" rIns="29425" wrap="square" tIns="294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50"/>
                  <a:buFont typeface="Calibri"/>
                  <a:buNone/>
                </a:pPr>
                <a:r>
                  <a:rPr i="0" lang="en" sz="1000" u="none" cap="none" strike="noStrike">
                    <a:solidFill>
                      <a:srgbClr val="00000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The importance/ contribution of an initiative to achieve desired strategic outcomes</a:t>
                </a:r>
                <a:endParaRPr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grpSp>
          <p:nvGrpSpPr>
            <p:cNvPr id="263" name="Google Shape;263;p21"/>
            <p:cNvGrpSpPr/>
            <p:nvPr/>
          </p:nvGrpSpPr>
          <p:grpSpPr>
            <a:xfrm>
              <a:off x="5269429" y="1295141"/>
              <a:ext cx="1706824" cy="1735253"/>
              <a:chOff x="0" y="0"/>
              <a:chExt cx="1706822" cy="1735252"/>
            </a:xfrm>
          </p:grpSpPr>
          <p:sp>
            <p:nvSpPr>
              <p:cNvPr id="264" name="Google Shape;264;p21"/>
              <p:cNvSpPr/>
              <p:nvPr/>
            </p:nvSpPr>
            <p:spPr>
              <a:xfrm>
                <a:off x="0" y="0"/>
                <a:ext cx="1706822" cy="1305322"/>
              </a:xfrm>
              <a:prstGeom prst="rect">
                <a:avLst/>
              </a:prstGeom>
              <a:solidFill>
                <a:srgbClr val="FFFFFF"/>
              </a:solidFill>
              <a:ln cap="flat" cmpd="sng" w="9525">
                <a:solidFill>
                  <a:srgbClr val="BFBFBF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45700" spcFirstLastPara="1" rIns="45700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Calibri"/>
                  <a:buNone/>
                </a:pPr>
                <a:r>
                  <a:t/>
                </a:r>
                <a:endParaRPr i="0" sz="1000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265" name="Google Shape;265;p21"/>
              <p:cNvSpPr/>
              <p:nvPr/>
            </p:nvSpPr>
            <p:spPr>
              <a:xfrm>
                <a:off x="0" y="0"/>
                <a:ext cx="1706822" cy="173525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29425" lIns="29425" spcFirstLastPara="1" rIns="29425" wrap="square" tIns="294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50"/>
                  <a:buFont typeface="Calibri"/>
                  <a:buNone/>
                </a:pPr>
                <a:r>
                  <a:rPr i="0" lang="en" sz="1000" u="none" cap="none" strike="noStrike">
                    <a:solidFill>
                      <a:srgbClr val="00000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Does the organization have the capabilities, skills and resources to deliver within planning? Initiatives requiring high resource intensity must be highly rated.</a:t>
                </a:r>
                <a:endParaRPr>
                  <a:latin typeface="Montserrat"/>
                  <a:ea typeface="Montserrat"/>
                  <a:cs typeface="Montserrat"/>
                  <a:sym typeface="Montserrat"/>
                </a:endParaRPr>
              </a:p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Calibri"/>
                  <a:buNone/>
                </a:pPr>
                <a:r>
                  <a:t/>
                </a:r>
                <a:endParaRPr i="0" sz="1000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Calibri"/>
                  <a:buNone/>
                </a:pPr>
                <a:r>
                  <a:t/>
                </a:r>
                <a:endParaRPr i="0" sz="1000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sp>
          <p:nvSpPr>
            <p:cNvPr id="266" name="Google Shape;266;p21"/>
            <p:cNvSpPr/>
            <p:nvPr/>
          </p:nvSpPr>
          <p:spPr>
            <a:xfrm>
              <a:off x="3556318" y="729661"/>
              <a:ext cx="1558200" cy="452700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txBody>
            <a:bodyPr anchorCtr="0" anchor="ctr" bIns="37350" lIns="37350" spcFirstLastPara="1" rIns="37350" wrap="square" tIns="373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75"/>
                <a:buFont typeface="Calibri"/>
                <a:buNone/>
              </a:pPr>
              <a:r>
                <a:rPr b="1" i="0" lang="en" sz="1100" u="none" cap="none" strike="noStrike">
                  <a:latin typeface="Montserrat"/>
                  <a:ea typeface="Montserrat"/>
                  <a:cs typeface="Montserrat"/>
                  <a:sym typeface="Montserrat"/>
                </a:rPr>
                <a:t>Complexity (interdependencies)</a:t>
              </a:r>
              <a:endParaRPr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267" name="Google Shape;267;p21"/>
            <p:cNvSpPr/>
            <p:nvPr/>
          </p:nvSpPr>
          <p:spPr>
            <a:xfrm>
              <a:off x="5279668" y="729663"/>
              <a:ext cx="1686300" cy="452700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txBody>
            <a:bodyPr anchorCtr="0" anchor="ctr" bIns="37350" lIns="37350" spcFirstLastPara="1" rIns="37350" wrap="square" tIns="373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75"/>
                <a:buFont typeface="Calibri"/>
                <a:buNone/>
              </a:pPr>
              <a:r>
                <a:rPr b="1" i="0" lang="en" sz="1100" u="none" cap="none" strike="noStrike">
                  <a:latin typeface="Montserrat"/>
                  <a:ea typeface="Montserrat"/>
                  <a:cs typeface="Montserrat"/>
                  <a:sym typeface="Montserrat"/>
                </a:rPr>
                <a:t>Resource Intensity (resources &amp; capabilities)</a:t>
              </a:r>
              <a:endParaRPr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268" name="Google Shape;268;p21"/>
            <p:cNvGrpSpPr/>
            <p:nvPr/>
          </p:nvGrpSpPr>
          <p:grpSpPr>
            <a:xfrm>
              <a:off x="1766752" y="702867"/>
              <a:ext cx="1456885" cy="452792"/>
              <a:chOff x="0" y="0"/>
              <a:chExt cx="1456883" cy="452790"/>
            </a:xfrm>
          </p:grpSpPr>
          <p:sp>
            <p:nvSpPr>
              <p:cNvPr id="269" name="Google Shape;269;p21"/>
              <p:cNvSpPr/>
              <p:nvPr/>
            </p:nvSpPr>
            <p:spPr>
              <a:xfrm>
                <a:off x="0" y="0"/>
                <a:ext cx="1456883" cy="452790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</p:spPr>
            <p:txBody>
              <a:bodyPr anchorCtr="0" anchor="ctr" bIns="45700" lIns="45700" spcFirstLastPara="1" rIns="45700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i="0" sz="1800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270" name="Google Shape;270;p21"/>
              <p:cNvSpPr/>
              <p:nvPr/>
            </p:nvSpPr>
            <p:spPr>
              <a:xfrm>
                <a:off x="0" y="112822"/>
                <a:ext cx="1456883" cy="22714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7350" lIns="37350" spcFirstLastPara="1" rIns="37350" wrap="square" tIns="3735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75"/>
                  <a:buFont typeface="Calibri"/>
                  <a:buNone/>
                </a:pPr>
                <a:r>
                  <a:rPr b="1" i="0" lang="en" sz="1100" u="none" cap="none" strike="noStrike">
                    <a:solidFill>
                      <a:srgbClr val="00000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Urgency</a:t>
                </a:r>
                <a:endParaRPr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grpSp>
          <p:nvGrpSpPr>
            <p:cNvPr id="271" name="Google Shape;271;p21"/>
            <p:cNvGrpSpPr/>
            <p:nvPr/>
          </p:nvGrpSpPr>
          <p:grpSpPr>
            <a:xfrm>
              <a:off x="1772014" y="1289770"/>
              <a:ext cx="1463516" cy="1305324"/>
              <a:chOff x="0" y="-1"/>
              <a:chExt cx="1463514" cy="1305323"/>
            </a:xfrm>
          </p:grpSpPr>
          <p:sp>
            <p:nvSpPr>
              <p:cNvPr id="272" name="Google Shape;272;p21"/>
              <p:cNvSpPr/>
              <p:nvPr/>
            </p:nvSpPr>
            <p:spPr>
              <a:xfrm>
                <a:off x="0" y="-1"/>
                <a:ext cx="1463514" cy="1305323"/>
              </a:xfrm>
              <a:prstGeom prst="rect">
                <a:avLst/>
              </a:prstGeom>
              <a:solidFill>
                <a:srgbClr val="FFFFFF"/>
              </a:solidFill>
              <a:ln cap="flat" cmpd="sng" w="9525">
                <a:solidFill>
                  <a:srgbClr val="BFBFBF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45700" spcFirstLastPara="1" rIns="45700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Calibri"/>
                  <a:buNone/>
                </a:pPr>
                <a:r>
                  <a:t/>
                </a:r>
                <a:endParaRPr i="0" sz="1000" u="none" cap="none" strike="noStrike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273" name="Google Shape;273;p21"/>
              <p:cNvSpPr/>
              <p:nvPr/>
            </p:nvSpPr>
            <p:spPr>
              <a:xfrm>
                <a:off x="0" y="-1"/>
                <a:ext cx="1463514" cy="75735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29425" lIns="29425" spcFirstLastPara="1" rIns="29425" wrap="square" tIns="294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50"/>
                  <a:buFont typeface="Calibri"/>
                  <a:buNone/>
                </a:pPr>
                <a:r>
                  <a:rPr i="0" lang="en" sz="1000" u="none" cap="none" strike="noStrike">
                    <a:solidFill>
                      <a:srgbClr val="00000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How fast this initiative needs to be implemented in order to achieve  desired outcomes</a:t>
                </a:r>
                <a:endParaRPr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</p:grpSp>
      <p:grpSp>
        <p:nvGrpSpPr>
          <p:cNvPr id="274" name="Google Shape;274;p21"/>
          <p:cNvGrpSpPr/>
          <p:nvPr/>
        </p:nvGrpSpPr>
        <p:grpSpPr>
          <a:xfrm>
            <a:off x="4704450" y="523275"/>
            <a:ext cx="4081166" cy="1754225"/>
            <a:chOff x="0" y="0"/>
            <a:chExt cx="4081166" cy="1219482"/>
          </a:xfrm>
        </p:grpSpPr>
        <p:sp>
          <p:nvSpPr>
            <p:cNvPr id="275" name="Google Shape;275;p21"/>
            <p:cNvSpPr/>
            <p:nvPr/>
          </p:nvSpPr>
          <p:spPr>
            <a:xfrm>
              <a:off x="0" y="0"/>
              <a:ext cx="4030948" cy="1219482"/>
            </a:xfrm>
            <a:prstGeom prst="roundRect">
              <a:avLst>
                <a:gd fmla="val 16667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6" name="Google Shape;276;p21"/>
            <p:cNvSpPr/>
            <p:nvPr/>
          </p:nvSpPr>
          <p:spPr>
            <a:xfrm>
              <a:off x="613392" y="1"/>
              <a:ext cx="3467774" cy="10891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45700" spcFirstLastPara="1" rIns="45700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94D600"/>
                </a:buClr>
                <a:buSzPts val="350"/>
                <a:buFont typeface="Calibri"/>
                <a:buNone/>
              </a:pPr>
              <a:r>
                <a:rPr i="0" lang="en" sz="1400" u="sng" cap="none" strike="noStrike">
                  <a:solidFill>
                    <a:schemeClr val="accent6"/>
                  </a:solidFill>
                  <a:latin typeface="Montserrat"/>
                  <a:ea typeface="Montserrat"/>
                  <a:cs typeface="Montserrat"/>
                  <a:sym typeface="Montserrat"/>
                </a:rPr>
                <a:t>INSTRUCTIONS:</a:t>
              </a:r>
              <a:endPara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  <a:p>
              <a:pPr indent="0" lvl="0" marL="0" marR="0" rtl="0" algn="l">
                <a:lnSpc>
                  <a:spcPct val="120000"/>
                </a:lnSpc>
                <a:spcBef>
                  <a:spcPts val="500"/>
                </a:spcBef>
                <a:spcAft>
                  <a:spcPts val="0"/>
                </a:spcAft>
                <a:buClr>
                  <a:srgbClr val="595959"/>
                </a:buClr>
                <a:buSzPts val="250"/>
                <a:buFont typeface="Calibri"/>
                <a:buNone/>
              </a:pPr>
              <a:r>
                <a:rPr i="0" lang="en" sz="1000" u="none" cap="none" strike="noStrike">
                  <a:solidFill>
                    <a:srgbClr val="595959"/>
                  </a:solidFill>
                  <a:latin typeface="Montserrat"/>
                  <a:ea typeface="Montserrat"/>
                  <a:cs typeface="Montserrat"/>
                  <a:sym typeface="Montserrat"/>
                </a:rPr>
                <a:t>Please evaluate each balanced scorecard initiative in terms of the 4 variables mentioned below. Each variable should be rated from 1 to </a:t>
              </a:r>
              <a:r>
                <a:rPr lang="en" sz="1000">
                  <a:solidFill>
                    <a:srgbClr val="595959"/>
                  </a:solidFill>
                  <a:latin typeface="Montserrat"/>
                  <a:ea typeface="Montserrat"/>
                  <a:cs typeface="Montserrat"/>
                  <a:sym typeface="Montserrat"/>
                </a:rPr>
                <a:t>4. An initiative with high strategic relevance and high delivery capacity is ideal. Initiatives with the lowest score represent the highest priorities.</a:t>
              </a:r>
              <a:endParaRPr sz="1000">
                <a:solidFill>
                  <a:srgbClr val="595959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  <a:p>
              <a:pPr indent="0" lvl="0" marL="0" marR="0" rtl="0" algn="l">
                <a:lnSpc>
                  <a:spcPct val="120000"/>
                </a:lnSpc>
                <a:spcBef>
                  <a:spcPts val="500"/>
                </a:spcBef>
                <a:spcAft>
                  <a:spcPts val="0"/>
                </a:spcAft>
                <a:buClr>
                  <a:srgbClr val="595959"/>
                </a:buClr>
                <a:buSzPts val="250"/>
                <a:buFont typeface="Calibri"/>
                <a:buNone/>
              </a:pPr>
              <a:r>
                <a:rPr i="0" lang="en" sz="1000" u="none" cap="none" strike="noStrike">
                  <a:solidFill>
                    <a:srgbClr val="595959"/>
                  </a:solidFill>
                  <a:latin typeface="Montserrat"/>
                  <a:ea typeface="Montserrat"/>
                  <a:cs typeface="Montserrat"/>
                  <a:sym typeface="Montserrat"/>
                </a:rPr>
                <a:t>Decide if some initiatives can be discarded</a:t>
              </a:r>
              <a:endParaRPr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